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0" r:id="rId3"/>
    <p:sldId id="312" r:id="rId4"/>
    <p:sldId id="313" r:id="rId5"/>
    <p:sldId id="319" r:id="rId6"/>
    <p:sldId id="262" r:id="rId7"/>
    <p:sldId id="321" r:id="rId8"/>
    <p:sldId id="276" r:id="rId9"/>
    <p:sldId id="295" r:id="rId10"/>
    <p:sldId id="285" r:id="rId11"/>
    <p:sldId id="297" r:id="rId12"/>
    <p:sldId id="320" r:id="rId13"/>
    <p:sldId id="264" r:id="rId14"/>
    <p:sldId id="265" r:id="rId15"/>
    <p:sldId id="318" r:id="rId16"/>
    <p:sldId id="328" r:id="rId17"/>
    <p:sldId id="322" r:id="rId18"/>
    <p:sldId id="323" r:id="rId19"/>
    <p:sldId id="327" r:id="rId20"/>
    <p:sldId id="326" r:id="rId21"/>
    <p:sldId id="324" r:id="rId22"/>
    <p:sldId id="325"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979"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sorterViewPr>
    <p:cViewPr varScale="1">
      <p:scale>
        <a:sx n="1" d="1"/>
        <a:sy n="1" d="1"/>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62A5A-80EC-4AE0-AA20-E34E2C13BA3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37814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62A5A-80EC-4AE0-AA20-E34E2C13BA3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324519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62A5A-80EC-4AE0-AA20-E34E2C13BA3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3708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2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44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78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59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090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282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21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04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62A5A-80EC-4AE0-AA20-E34E2C13BA3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2476435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576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3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462A5A-80EC-4AE0-AA20-E34E2C13BA3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104811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62A5A-80EC-4AE0-AA20-E34E2C13BA39}"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80389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62A5A-80EC-4AE0-AA20-E34E2C13BA39}"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53069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62A5A-80EC-4AE0-AA20-E34E2C13BA39}"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12385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62A5A-80EC-4AE0-AA20-E34E2C13BA39}"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38046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462A5A-80EC-4AE0-AA20-E34E2C13BA39}"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14316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462A5A-80EC-4AE0-AA20-E34E2C13BA39}"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7BA6A-2F9B-46AD-9725-C0511BC2BE83}" type="slidenum">
              <a:rPr lang="en-US" smtClean="0"/>
              <a:t>‹#›</a:t>
            </a:fld>
            <a:endParaRPr lang="en-US"/>
          </a:p>
        </p:txBody>
      </p:sp>
    </p:spTree>
    <p:extLst>
      <p:ext uri="{BB962C8B-B14F-4D97-AF65-F5344CB8AC3E}">
        <p14:creationId xmlns:p14="http://schemas.microsoft.com/office/powerpoint/2010/main" val="314690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62A5A-80EC-4AE0-AA20-E34E2C13BA39}" type="datetimeFigureOut">
              <a:rPr lang="en-US" smtClean="0"/>
              <a:t>3/15/2021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7BA6A-2F9B-46AD-9725-C0511BC2BE83}" type="slidenum">
              <a:rPr lang="en-US" smtClean="0"/>
              <a:t>‹#›</a:t>
            </a:fld>
            <a:endParaRPr lang="en-US"/>
          </a:p>
        </p:txBody>
      </p:sp>
    </p:spTree>
    <p:extLst>
      <p:ext uri="{BB962C8B-B14F-4D97-AF65-F5344CB8AC3E}">
        <p14:creationId xmlns:p14="http://schemas.microsoft.com/office/powerpoint/2010/main" val="11159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21E58-8AD0-41F1-91BD-39FF06C7EA1F}"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B2599-58B1-4375-84CF-D65410D3A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56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hyperlink" Target="https://dmh.mo.gov/" TargetMode="Externa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cho.unm.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jaacap.org/article/S0890-8567(20)30351-8/fulltext"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link.springer.com/article/10.1007/s11920-020-1127-8"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hyperlink" Target="https://dmh.m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H="1">
            <a:off x="0" y="5473444"/>
            <a:ext cx="12265891" cy="22192"/>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http://dynamiclearningmaps.org/sites/default/files/pictures/states/MO_st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55" y="4248727"/>
            <a:ext cx="2789382" cy="27893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6" name="Object 2"/>
          <p:cNvGraphicFramePr>
            <a:graphicFrameLocks noChangeAspect="1"/>
          </p:cNvGraphicFramePr>
          <p:nvPr>
            <p:extLst>
              <p:ext uri="{D42A27DB-BD31-4B8C-83A1-F6EECF244321}">
                <p14:modId xmlns:p14="http://schemas.microsoft.com/office/powerpoint/2010/main" val="3577947253"/>
              </p:ext>
            </p:extLst>
          </p:nvPr>
        </p:nvGraphicFramePr>
        <p:xfrm>
          <a:off x="7706775" y="5844485"/>
          <a:ext cx="4273758" cy="620410"/>
        </p:xfrm>
        <a:graphic>
          <a:graphicData uri="http://schemas.openxmlformats.org/presentationml/2006/ole">
            <mc:AlternateContent xmlns:mc="http://schemas.openxmlformats.org/markup-compatibility/2006">
              <mc:Choice xmlns:v="urn:schemas-microsoft-com:vml" Requires="v">
                <p:oleObj spid="_x0000_s1073" r:id="rId4" imgW="6429422" imgH="933457" progId="">
                  <p:embed/>
                </p:oleObj>
              </mc:Choice>
              <mc:Fallback>
                <p:oleObj r:id="rId4" imgW="6429422" imgH="933457" progId="">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6775" y="5844485"/>
                        <a:ext cx="4273758" cy="620410"/>
                      </a:xfrm>
                      <a:prstGeom prst="rect">
                        <a:avLst/>
                      </a:prstGeom>
                      <a:noFill/>
                      <a:extLst/>
                    </p:spPr>
                  </p:pic>
                </p:oleObj>
              </mc:Fallback>
            </mc:AlternateContent>
          </a:graphicData>
        </a:graphic>
      </p:graphicFrame>
      <p:sp>
        <p:nvSpPr>
          <p:cNvPr id="1027" name="TextBox 7"/>
          <p:cNvSpPr txBox="1">
            <a:spLocks noChangeArrowheads="1"/>
          </p:cNvSpPr>
          <p:nvPr/>
        </p:nvSpPr>
        <p:spPr bwMode="auto">
          <a:xfrm>
            <a:off x="0" y="-1"/>
            <a:ext cx="12192000" cy="4524315"/>
          </a:xfrm>
          <a:prstGeom prst="rect">
            <a:avLst/>
          </a:prstGeom>
          <a:solidFill>
            <a:srgbClr val="002060"/>
          </a:solidFill>
          <a:ln w="9525">
            <a:noFill/>
            <a:miter lim="800000"/>
            <a:headEnd/>
            <a:tailEnd/>
          </a:ln>
        </p:spPr>
        <p:txBody>
          <a:bodyPr wrap="square">
            <a:spAutoFit/>
          </a:bodyPr>
          <a:lstStyle/>
          <a:p>
            <a:pPr algn="ctr"/>
            <a:endParaRPr lang="en-US" sz="2000" b="1" dirty="0">
              <a:solidFill>
                <a:srgbClr val="FFFF00"/>
              </a:solidFill>
              <a:effectLst>
                <a:outerShdw blurRad="38100" dist="38100" dir="2700000" algn="tl">
                  <a:srgbClr val="000000">
                    <a:alpha val="43137"/>
                  </a:srgbClr>
                </a:outerShdw>
              </a:effectLst>
              <a:latin typeface="Calibri"/>
            </a:endParaRPr>
          </a:p>
          <a:p>
            <a:pPr algn="ctr"/>
            <a:r>
              <a:rPr lang="en-US" sz="4000" dirty="0" smtClean="0">
                <a:solidFill>
                  <a:srgbClr val="FFFF00"/>
                </a:solidFill>
                <a:latin typeface="Calibri"/>
              </a:rPr>
              <a:t>WHOLE PERSON CARE: Toward </a:t>
            </a:r>
            <a:r>
              <a:rPr lang="en-US" sz="4000" dirty="0" smtClean="0">
                <a:solidFill>
                  <a:srgbClr val="FFFF00"/>
                </a:solidFill>
                <a:latin typeface="Calibri"/>
              </a:rPr>
              <a:t>precision </a:t>
            </a:r>
            <a:r>
              <a:rPr lang="en-US" sz="4000" dirty="0" smtClean="0">
                <a:solidFill>
                  <a:srgbClr val="FFFF00"/>
                </a:solidFill>
                <a:latin typeface="Calibri"/>
              </a:rPr>
              <a:t>psychiatric support of</a:t>
            </a:r>
            <a:r>
              <a:rPr lang="en-US" sz="4000" dirty="0" smtClean="0">
                <a:solidFill>
                  <a:srgbClr val="FFFF00"/>
                </a:solidFill>
                <a:latin typeface="Calibri"/>
              </a:rPr>
              <a:t> </a:t>
            </a:r>
            <a:r>
              <a:rPr lang="en-US" sz="4000" dirty="0" smtClean="0">
                <a:solidFill>
                  <a:srgbClr val="FFFF00"/>
                </a:solidFill>
                <a:latin typeface="Calibri"/>
              </a:rPr>
              <a:t>individuals with </a:t>
            </a:r>
            <a:r>
              <a:rPr lang="en-US" sz="4000" dirty="0">
                <a:solidFill>
                  <a:srgbClr val="FFFF00"/>
                </a:solidFill>
                <a:latin typeface="Calibri"/>
              </a:rPr>
              <a:t>dual diagnosis</a:t>
            </a:r>
          </a:p>
          <a:p>
            <a:pPr algn="ctr"/>
            <a:r>
              <a:rPr lang="en-US" sz="2400" dirty="0">
                <a:solidFill>
                  <a:srgbClr val="FFFF00"/>
                </a:solidFill>
                <a:latin typeface="Calibri"/>
              </a:rPr>
              <a:t>(Developmental and behavioral disability) </a:t>
            </a:r>
          </a:p>
          <a:p>
            <a:pPr algn="ctr"/>
            <a:endParaRPr lang="en-US" sz="2400" i="1" dirty="0">
              <a:solidFill>
                <a:srgbClr val="FFFF00"/>
              </a:solidFill>
              <a:latin typeface="Calibri"/>
            </a:endParaRPr>
          </a:p>
          <a:p>
            <a:pPr algn="ctr"/>
            <a:r>
              <a:rPr lang="en-US" sz="2000" i="1" dirty="0">
                <a:solidFill>
                  <a:prstClr val="white"/>
                </a:solidFill>
                <a:latin typeface="Calibri"/>
              </a:rPr>
              <a:t>John N. Constantino, M.D.</a:t>
            </a:r>
          </a:p>
          <a:p>
            <a:pPr algn="ctr">
              <a:defRPr/>
            </a:pPr>
            <a:endParaRPr lang="en-US" sz="2000" i="1" dirty="0">
              <a:solidFill>
                <a:prstClr val="white"/>
              </a:solidFill>
              <a:latin typeface="Calibri"/>
            </a:endParaRPr>
          </a:p>
          <a:p>
            <a:pPr algn="ctr">
              <a:defRPr/>
            </a:pPr>
            <a:r>
              <a:rPr lang="en-US" sz="2000" dirty="0" smtClean="0">
                <a:solidFill>
                  <a:prstClr val="white"/>
                </a:solidFill>
                <a:latin typeface="Calibri"/>
              </a:rPr>
              <a:t>Intellectual </a:t>
            </a:r>
            <a:r>
              <a:rPr lang="en-US" sz="2000" dirty="0">
                <a:solidFill>
                  <a:prstClr val="white"/>
                </a:solidFill>
                <a:latin typeface="Calibri"/>
              </a:rPr>
              <a:t>and Developmental Disabilities Research Center</a:t>
            </a:r>
          </a:p>
          <a:p>
            <a:pPr algn="ctr">
              <a:defRPr/>
            </a:pPr>
            <a:r>
              <a:rPr lang="en-US" sz="2000" dirty="0" smtClean="0">
                <a:solidFill>
                  <a:prstClr val="white"/>
                </a:solidFill>
                <a:latin typeface="Calibri"/>
              </a:rPr>
              <a:t>Washington University School of Medicine, St. Louis, Missouri</a:t>
            </a:r>
            <a:endParaRPr lang="en-US" sz="2000" dirty="0">
              <a:solidFill>
                <a:prstClr val="white"/>
              </a:solidFill>
              <a:latin typeface="Calibri"/>
            </a:endParaRPr>
          </a:p>
          <a:p>
            <a:pPr algn="ctr">
              <a:defRPr/>
            </a:pPr>
            <a:r>
              <a:rPr lang="en-US" sz="2000" dirty="0">
                <a:solidFill>
                  <a:prstClr val="white"/>
                </a:solidFill>
                <a:latin typeface="Calibri"/>
              </a:rPr>
              <a:t>  </a:t>
            </a:r>
          </a:p>
          <a:p>
            <a:pPr algn="ctr">
              <a:defRPr/>
            </a:pPr>
            <a:endParaRPr lang="en-US" sz="2000" i="1" dirty="0">
              <a:solidFill>
                <a:prstClr val="black"/>
              </a:solidFill>
              <a:latin typeface="Calibri"/>
            </a:endParaRPr>
          </a:p>
          <a:p>
            <a:pPr algn="ctr">
              <a:defRPr/>
            </a:pPr>
            <a:r>
              <a:rPr lang="en-US" sz="2000" i="1" dirty="0">
                <a:solidFill>
                  <a:prstClr val="black"/>
                </a:solidFill>
                <a:latin typeface="Calibri"/>
              </a:rPr>
              <a:t> </a:t>
            </a:r>
          </a:p>
        </p:txBody>
      </p:sp>
      <p:pic>
        <p:nvPicPr>
          <p:cNvPr id="11" name="Picture 3" descr="Missouri Department of Mental Healt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619" y="5844485"/>
            <a:ext cx="2374090" cy="504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44516" y="3746305"/>
            <a:ext cx="3976858" cy="369332"/>
          </a:xfrm>
          <a:prstGeom prst="rect">
            <a:avLst/>
          </a:prstGeom>
          <a:noFill/>
          <a:ln>
            <a:solidFill>
              <a:schemeClr val="accent1">
                <a:shade val="50000"/>
              </a:schemeClr>
            </a:solidFill>
          </a:ln>
        </p:spPr>
        <p:txBody>
          <a:bodyPr wrap="none" rtlCol="0">
            <a:spAutoFit/>
          </a:bodyPr>
          <a:lstStyle/>
          <a:p>
            <a:r>
              <a:rPr lang="en-US" i="1" dirty="0" smtClean="0">
                <a:solidFill>
                  <a:schemeClr val="bg1"/>
                </a:solidFill>
              </a:rPr>
              <a:t>Missouri DMH Dual Diagnosis Task Force</a:t>
            </a:r>
            <a:endParaRPr lang="en-US" i="1" dirty="0">
              <a:solidFill>
                <a:schemeClr val="bg1"/>
              </a:solidFill>
            </a:endParaRPr>
          </a:p>
        </p:txBody>
      </p:sp>
    </p:spTree>
    <p:extLst>
      <p:ext uri="{BB962C8B-B14F-4D97-AF65-F5344CB8AC3E}">
        <p14:creationId xmlns:p14="http://schemas.microsoft.com/office/powerpoint/2010/main" val="1721143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63"/>
            <a:ext cx="10515600" cy="1325563"/>
          </a:xfrm>
        </p:spPr>
        <p:txBody>
          <a:bodyPr>
            <a:normAutofit/>
          </a:bodyPr>
          <a:lstStyle/>
          <a:p>
            <a:r>
              <a:rPr lang="en-US" sz="2800" dirty="0" smtClean="0">
                <a:solidFill>
                  <a:srgbClr val="0070C0"/>
                </a:solidFill>
              </a:rPr>
              <a:t>Comprehensive treatment of aggression in a young adult with autism</a:t>
            </a:r>
            <a:endParaRPr lang="en-US" sz="2800" dirty="0">
              <a:solidFill>
                <a:srgbClr val="0070C0"/>
              </a:solidFill>
            </a:endParaRPr>
          </a:p>
        </p:txBody>
      </p:sp>
      <p:sp>
        <p:nvSpPr>
          <p:cNvPr id="3" name="Content Placeholder 2"/>
          <p:cNvSpPr>
            <a:spLocks noGrp="1"/>
          </p:cNvSpPr>
          <p:nvPr>
            <p:ph idx="1"/>
          </p:nvPr>
        </p:nvSpPr>
        <p:spPr>
          <a:xfrm>
            <a:off x="1183795" y="1137845"/>
            <a:ext cx="10515600" cy="4976083"/>
          </a:xfrm>
        </p:spPr>
        <p:txBody>
          <a:bodyPr>
            <a:normAutofit fontScale="92500" lnSpcReduction="10000"/>
          </a:bodyPr>
          <a:lstStyle/>
          <a:p>
            <a:r>
              <a:rPr lang="en-US" dirty="0" smtClean="0"/>
              <a:t>SOCIAL SERVICES: Ensure necessary support of caregiving environment to meet essential needs</a:t>
            </a:r>
          </a:p>
          <a:p>
            <a:r>
              <a:rPr lang="en-US" dirty="0" smtClean="0"/>
              <a:t>MEDICAL Rule out temporal lobe epilepsy</a:t>
            </a:r>
          </a:p>
          <a:p>
            <a:r>
              <a:rPr lang="en-US" dirty="0" smtClean="0"/>
              <a:t>EDUCATIONAL: Optimize IEP</a:t>
            </a:r>
          </a:p>
          <a:p>
            <a:r>
              <a:rPr lang="en-US" dirty="0" smtClean="0"/>
              <a:t>Positive Behavior Support Plan (DD)</a:t>
            </a:r>
          </a:p>
          <a:p>
            <a:r>
              <a:rPr lang="en-US" dirty="0" smtClean="0"/>
              <a:t>Family Support / Effective Respite (DD)</a:t>
            </a:r>
          </a:p>
          <a:p>
            <a:r>
              <a:rPr lang="en-US" dirty="0" smtClean="0"/>
              <a:t>Psychotherapy / In-home Support (BH)</a:t>
            </a:r>
          </a:p>
          <a:p>
            <a:r>
              <a:rPr lang="en-US" dirty="0" smtClean="0"/>
              <a:t>Psychopharmacologic </a:t>
            </a:r>
            <a:r>
              <a:rPr lang="en-US" dirty="0"/>
              <a:t>Options </a:t>
            </a:r>
            <a:r>
              <a:rPr lang="en-US" dirty="0" smtClean="0"/>
              <a:t>(BH)</a:t>
            </a:r>
          </a:p>
          <a:p>
            <a:pPr lvl="1"/>
            <a:r>
              <a:rPr lang="en-US" dirty="0" smtClean="0"/>
              <a:t>Alpha </a:t>
            </a:r>
            <a:r>
              <a:rPr lang="en-US" dirty="0"/>
              <a:t>Agonists</a:t>
            </a:r>
          </a:p>
          <a:p>
            <a:pPr lvl="1"/>
            <a:r>
              <a:rPr lang="en-US" dirty="0"/>
              <a:t>Mood Stabilizers</a:t>
            </a:r>
          </a:p>
          <a:p>
            <a:pPr lvl="2"/>
            <a:r>
              <a:rPr lang="en-US" dirty="0"/>
              <a:t>Anticonvulsants</a:t>
            </a:r>
          </a:p>
          <a:p>
            <a:pPr lvl="2"/>
            <a:r>
              <a:rPr lang="en-US" dirty="0"/>
              <a:t>Antipsychotics</a:t>
            </a:r>
          </a:p>
          <a:p>
            <a:pPr lvl="2"/>
            <a:r>
              <a:rPr lang="en-US" dirty="0" smtClean="0"/>
              <a:t>Lithium</a:t>
            </a:r>
          </a:p>
        </p:txBody>
      </p:sp>
      <p:sp>
        <p:nvSpPr>
          <p:cNvPr id="4" name="TextBox 3"/>
          <p:cNvSpPr txBox="1"/>
          <p:nvPr/>
        </p:nvSpPr>
        <p:spPr>
          <a:xfrm>
            <a:off x="1590472" y="6355977"/>
            <a:ext cx="9260677" cy="369332"/>
          </a:xfrm>
          <a:prstGeom prst="rect">
            <a:avLst/>
          </a:prstGeom>
          <a:noFill/>
        </p:spPr>
        <p:txBody>
          <a:bodyPr wrap="none" rtlCol="0">
            <a:spAutoFit/>
          </a:bodyPr>
          <a:lstStyle/>
          <a:p>
            <a:r>
              <a:rPr lang="en-US" i="1" dirty="0" smtClean="0">
                <a:solidFill>
                  <a:srgbClr val="0070C0"/>
                </a:solidFill>
              </a:rPr>
              <a:t>Are all individuals with autism and aggression receiving these aspects of consideration / support?</a:t>
            </a:r>
            <a:endParaRPr lang="en-US" i="1" dirty="0">
              <a:solidFill>
                <a:srgbClr val="0070C0"/>
              </a:solidFill>
            </a:endParaRPr>
          </a:p>
        </p:txBody>
      </p:sp>
      <p:pic>
        <p:nvPicPr>
          <p:cNvPr id="5" name="Picture 4"/>
          <p:cNvPicPr>
            <a:picLocks noChangeAspect="1"/>
          </p:cNvPicPr>
          <p:nvPr/>
        </p:nvPicPr>
        <p:blipFill>
          <a:blip r:embed="rId2"/>
          <a:stretch>
            <a:fillRect/>
          </a:stretch>
        </p:blipFill>
        <p:spPr>
          <a:xfrm>
            <a:off x="7040880" y="3026195"/>
            <a:ext cx="4658515" cy="2845685"/>
          </a:xfrm>
          <a:prstGeom prst="rect">
            <a:avLst/>
          </a:prstGeom>
          <a:ln>
            <a:solidFill>
              <a:schemeClr val="accent1">
                <a:shade val="50000"/>
              </a:schemeClr>
            </a:solidFill>
          </a:ln>
        </p:spPr>
      </p:pic>
      <p:sp>
        <p:nvSpPr>
          <p:cNvPr id="6" name="TextBox 5"/>
          <p:cNvSpPr txBox="1"/>
          <p:nvPr/>
        </p:nvSpPr>
        <p:spPr>
          <a:xfrm>
            <a:off x="6840630" y="2656863"/>
            <a:ext cx="5059014" cy="369332"/>
          </a:xfrm>
          <a:prstGeom prst="rect">
            <a:avLst/>
          </a:prstGeom>
          <a:noFill/>
        </p:spPr>
        <p:txBody>
          <a:bodyPr wrap="none" rtlCol="0">
            <a:spAutoFit/>
          </a:bodyPr>
          <a:lstStyle/>
          <a:p>
            <a:r>
              <a:rPr lang="en-US" dirty="0" smtClean="0"/>
              <a:t>When necessary, functional communication training</a:t>
            </a:r>
            <a:endParaRPr lang="en-US" dirty="0"/>
          </a:p>
        </p:txBody>
      </p:sp>
      <p:sp>
        <p:nvSpPr>
          <p:cNvPr id="7" name="Curved Down Arrow 6"/>
          <p:cNvSpPr/>
          <p:nvPr/>
        </p:nvSpPr>
        <p:spPr>
          <a:xfrm>
            <a:off x="6096000" y="2316947"/>
            <a:ext cx="1005840" cy="4132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7737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04567" y="314632"/>
            <a:ext cx="10550013" cy="6312309"/>
          </a:xfrm>
          <a:prstGeom prst="rect">
            <a:avLst/>
          </a:prstGeom>
          <a:noFill/>
          <a:ln>
            <a:noFill/>
          </a:ln>
          <a:extLst/>
        </p:spPr>
      </p:pic>
    </p:spTree>
    <p:extLst>
      <p:ext uri="{BB962C8B-B14F-4D97-AF65-F5344CB8AC3E}">
        <p14:creationId xmlns:p14="http://schemas.microsoft.com/office/powerpoint/2010/main" val="139448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334" y="159084"/>
            <a:ext cx="8114401" cy="1958000"/>
          </a:xfrm>
          <a:prstGeom prst="rect">
            <a:avLst/>
          </a:prstGeom>
        </p:spPr>
      </p:pic>
      <p:pic>
        <p:nvPicPr>
          <p:cNvPr id="3" name="Picture 2"/>
          <p:cNvPicPr>
            <a:picLocks noChangeAspect="1"/>
          </p:cNvPicPr>
          <p:nvPr/>
        </p:nvPicPr>
        <p:blipFill>
          <a:blip r:embed="rId3"/>
          <a:stretch>
            <a:fillRect/>
          </a:stretch>
        </p:blipFill>
        <p:spPr>
          <a:xfrm>
            <a:off x="9266954" y="451378"/>
            <a:ext cx="2271150" cy="2101000"/>
          </a:xfrm>
          <a:prstGeom prst="rect">
            <a:avLst/>
          </a:prstGeom>
        </p:spPr>
      </p:pic>
      <p:pic>
        <p:nvPicPr>
          <p:cNvPr id="4" name="Picture 3"/>
          <p:cNvPicPr>
            <a:picLocks noChangeAspect="1"/>
          </p:cNvPicPr>
          <p:nvPr/>
        </p:nvPicPr>
        <p:blipFill>
          <a:blip r:embed="rId4"/>
          <a:stretch>
            <a:fillRect/>
          </a:stretch>
        </p:blipFill>
        <p:spPr>
          <a:xfrm>
            <a:off x="392041" y="2552378"/>
            <a:ext cx="11522906" cy="3917248"/>
          </a:xfrm>
          <a:prstGeom prst="rect">
            <a:avLst/>
          </a:prstGeom>
        </p:spPr>
      </p:pic>
    </p:spTree>
    <p:extLst>
      <p:ext uri="{BB962C8B-B14F-4D97-AF65-F5344CB8AC3E}">
        <p14:creationId xmlns:p14="http://schemas.microsoft.com/office/powerpoint/2010/main" val="2026612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567" y="987900"/>
            <a:ext cx="10966492" cy="4832795"/>
          </a:xfrm>
          <a:prstGeom prst="rect">
            <a:avLst/>
          </a:prstGeom>
        </p:spPr>
      </p:pic>
      <p:sp>
        <p:nvSpPr>
          <p:cNvPr id="3" name="Curved Right Arrow 2"/>
          <p:cNvSpPr/>
          <p:nvPr/>
        </p:nvSpPr>
        <p:spPr>
          <a:xfrm>
            <a:off x="314631" y="796412"/>
            <a:ext cx="589936" cy="18681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725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858" y="4116541"/>
            <a:ext cx="10515600" cy="4351338"/>
          </a:xfrm>
        </p:spPr>
        <p:txBody>
          <a:bodyPr/>
          <a:lstStyle/>
          <a:p>
            <a:r>
              <a:rPr lang="en-US" b="1" dirty="0" smtClean="0"/>
              <a:t>Move </a:t>
            </a:r>
            <a:r>
              <a:rPr lang="en-US" b="1" dirty="0"/>
              <a:t>knowledge, not people...</a:t>
            </a:r>
          </a:p>
          <a:p>
            <a:r>
              <a:rPr lang="en-US" b="1" dirty="0"/>
              <a:t>Project ECHO is committed to addressing the needs</a:t>
            </a:r>
            <a:br>
              <a:rPr lang="en-US" b="1" dirty="0"/>
            </a:br>
            <a:r>
              <a:rPr lang="en-US" b="1" dirty="0"/>
              <a:t>of the most vulnerable populations by equipping communities with</a:t>
            </a:r>
            <a:br>
              <a:rPr lang="en-US" b="1" dirty="0"/>
            </a:br>
            <a:r>
              <a:rPr lang="en-US" b="1" dirty="0"/>
              <a:t>the right knowledge, at the right place, at the right time</a:t>
            </a:r>
            <a:r>
              <a:rPr lang="en-US" b="1" dirty="0" smtClean="0"/>
              <a:t>.</a:t>
            </a:r>
          </a:p>
          <a:p>
            <a:r>
              <a:rPr lang="en-US" b="1" dirty="0" smtClean="0"/>
              <a:t>Case-based learning</a:t>
            </a:r>
            <a:endParaRPr lang="en-US" dirty="0"/>
          </a:p>
        </p:txBody>
      </p:sp>
      <p:pic>
        <p:nvPicPr>
          <p:cNvPr id="3074" name="Picture 2" descr="UNM SOM ECHO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56" y="0"/>
            <a:ext cx="11976979" cy="38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07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ECHO 1: </a:t>
            </a:r>
            <a:r>
              <a:rPr lang="en-US" dirty="0"/>
              <a:t>16 year old female who is at risk of losing a placement: </a:t>
            </a:r>
            <a:r>
              <a:rPr lang="en-US" dirty="0" smtClean="0"/>
              <a:t>unmanageable sexual </a:t>
            </a:r>
            <a:r>
              <a:rPr lang="en-US" dirty="0"/>
              <a:t>compulsion / agitated tirades over management of screen time</a:t>
            </a:r>
          </a:p>
        </p:txBody>
      </p:sp>
      <p:sp>
        <p:nvSpPr>
          <p:cNvPr id="3" name="Content Placeholder 2"/>
          <p:cNvSpPr>
            <a:spLocks noGrp="1"/>
          </p:cNvSpPr>
          <p:nvPr>
            <p:ph idx="1"/>
          </p:nvPr>
        </p:nvSpPr>
        <p:spPr>
          <a:xfrm>
            <a:off x="838200" y="1825624"/>
            <a:ext cx="10515600" cy="5427431"/>
          </a:xfrm>
        </p:spPr>
        <p:txBody>
          <a:bodyPr>
            <a:normAutofit fontScale="55000" lnSpcReduction="20000"/>
          </a:bodyPr>
          <a:lstStyle/>
          <a:p>
            <a:pPr marL="0" indent="0" fontAlgn="base">
              <a:buNone/>
            </a:pPr>
            <a:r>
              <a:rPr lang="en-US" dirty="0"/>
              <a:t/>
            </a:r>
            <a:br>
              <a:rPr lang="en-US" dirty="0"/>
            </a:br>
            <a:endParaRPr lang="en-US" dirty="0"/>
          </a:p>
          <a:p>
            <a:pPr fontAlgn="base"/>
            <a:r>
              <a:rPr lang="en-US" sz="3300" dirty="0"/>
              <a:t>1) Confirm the list of previous medication failures and commence a strategy of short-term pharmacologic intervention for florid impulse control problems that respond to major gaps in her treatment history; would specifically consider Adderall (requires a trial of a few days to determine efficacy), Lithium (requires a trial of 7-10 days to determine efficacy), followed by increasing </a:t>
            </a:r>
            <a:r>
              <a:rPr lang="en-US" sz="3300" dirty="0" err="1"/>
              <a:t>Abilify</a:t>
            </a:r>
            <a:r>
              <a:rPr lang="en-US" sz="3300" dirty="0"/>
              <a:t> and successive trials of Lamotrigine and/or ECT.</a:t>
            </a:r>
          </a:p>
          <a:p>
            <a:pPr marL="0" indent="0" fontAlgn="base">
              <a:buNone/>
            </a:pPr>
            <a:endParaRPr lang="en-US" sz="3300" dirty="0"/>
          </a:p>
          <a:p>
            <a:pPr fontAlgn="base"/>
            <a:r>
              <a:rPr lang="en-US" sz="3300" dirty="0"/>
              <a:t>2) Implementation of a comprehensive positive behavior support plan (ABA-based) surrounding internet and phone use.  This would include consideration of both the motivating and toxic (addictive) features of each; control of access and passwords, goals and consequences regarding boundaries related to their use (</a:t>
            </a:r>
            <a:r>
              <a:rPr lang="en-US" sz="3300" dirty="0" err="1"/>
              <a:t>eg</a:t>
            </a:r>
            <a:r>
              <a:rPr lang="en-US" sz="3300" dirty="0"/>
              <a:t>. consequences for destructive/agitated behavior when time is up for perusing internet).</a:t>
            </a:r>
          </a:p>
          <a:p>
            <a:pPr marL="0" indent="0" fontAlgn="base">
              <a:buNone/>
            </a:pPr>
            <a:endParaRPr lang="en-US" sz="3300" dirty="0"/>
          </a:p>
          <a:p>
            <a:pPr fontAlgn="base"/>
            <a:r>
              <a:rPr lang="en-US" sz="3300" dirty="0"/>
              <a:t>3) Accentuation of individual psychotherapy with a distinct objective of uncoupling sexual interests / pursuits from repetition compulsion for trauma/victimization.  This is a 16 year old with autism who is making frantic attempts to place herself in unsafe/objectified sexual situations that she has no control over.  This lack of control is an immediate threat to her and to her placement, and in prior placements in which there was adequate structure, taking this "off the table" appears to have been stabilizing to her.  Therefore establishing very clear boundaries and consequences regarding sexual indiscretions need to be built into her positive behavior support plan.</a:t>
            </a:r>
          </a:p>
          <a:p>
            <a:endParaRPr lang="en-US" dirty="0"/>
          </a:p>
        </p:txBody>
      </p:sp>
    </p:spTree>
    <p:extLst>
      <p:ext uri="{BB962C8B-B14F-4D97-AF65-F5344CB8AC3E}">
        <p14:creationId xmlns:p14="http://schemas.microsoft.com/office/powerpoint/2010/main" val="2118083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42" y="119318"/>
            <a:ext cx="10515600" cy="1325563"/>
          </a:xfrm>
        </p:spPr>
        <p:txBody>
          <a:bodyPr/>
          <a:lstStyle/>
          <a:p>
            <a:r>
              <a:rPr lang="en-US" dirty="0" smtClean="0"/>
              <a:t>A new app </a:t>
            </a:r>
            <a:br>
              <a:rPr lang="en-US" dirty="0" smtClean="0"/>
            </a:br>
            <a:r>
              <a:rPr lang="en-US" dirty="0" smtClean="0"/>
              <a:t>for clinical decision support!</a:t>
            </a:r>
            <a:endParaRPr lang="en-US" dirty="0"/>
          </a:p>
        </p:txBody>
      </p:sp>
      <p:pic>
        <p:nvPicPr>
          <p:cNvPr id="4" name="Picture 3" descr="Graphical user interface, applicati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7157884" y="0"/>
            <a:ext cx="4434348" cy="7454593"/>
          </a:xfrm>
          <a:prstGeom prst="rect">
            <a:avLst/>
          </a:prstGeom>
        </p:spPr>
      </p:pic>
    </p:spTree>
    <p:extLst>
      <p:ext uri="{BB962C8B-B14F-4D97-AF65-F5344CB8AC3E}">
        <p14:creationId xmlns:p14="http://schemas.microsoft.com/office/powerpoint/2010/main" val="220507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a:t>
            </a:r>
            <a:r>
              <a:rPr lang="en-US" dirty="0" smtClean="0">
                <a:sym typeface="Wingdings" panose="05000000000000000000" pitchFamily="2" charset="2"/>
              </a:rPr>
              <a:t> </a:t>
            </a:r>
            <a:r>
              <a:rPr lang="en-US" dirty="0" smtClean="0"/>
              <a:t>Psychological and Social Factors</a:t>
            </a:r>
            <a:r>
              <a:rPr lang="en-US" dirty="0" smtClean="0">
                <a:sym typeface="Wingdings" panose="05000000000000000000" pitchFamily="2" charset="2"/>
              </a:rPr>
              <a:t>  </a:t>
            </a:r>
            <a:r>
              <a:rPr lang="en-US" dirty="0" smtClean="0"/>
              <a:t>Existential Conflict </a:t>
            </a:r>
            <a:endParaRPr lang="en-US" dirty="0"/>
          </a:p>
        </p:txBody>
      </p:sp>
      <p:sp>
        <p:nvSpPr>
          <p:cNvPr id="3" name="Content Placeholder 2"/>
          <p:cNvSpPr>
            <a:spLocks noGrp="1"/>
          </p:cNvSpPr>
          <p:nvPr>
            <p:ph idx="1"/>
          </p:nvPr>
        </p:nvSpPr>
        <p:spPr>
          <a:xfrm>
            <a:off x="609600" y="1600201"/>
            <a:ext cx="10972800" cy="4987412"/>
          </a:xfrm>
        </p:spPr>
        <p:txBody>
          <a:bodyPr>
            <a:normAutofit fontScale="47500" lnSpcReduction="20000"/>
          </a:bodyPr>
          <a:lstStyle/>
          <a:p>
            <a:r>
              <a:rPr lang="en-US" sz="4200" dirty="0" smtClean="0"/>
              <a:t>For </a:t>
            </a:r>
            <a:r>
              <a:rPr lang="en-US" sz="4200" dirty="0"/>
              <a:t>individuals with adequate cognitive capacity (mental age of approximately 8 years or greater), existential crises comprise a set of specific adjustment disorders that are commonly encountered in adolescence in </a:t>
            </a:r>
            <a:r>
              <a:rPr lang="en-US" sz="4200" dirty="0" err="1"/>
              <a:t>neurotypical</a:t>
            </a:r>
            <a:r>
              <a:rPr lang="en-US" sz="4200" dirty="0"/>
              <a:t> individuals and are associated with depressed mood.  The themes of existential crises tend to revolve around concerns pertaining to:</a:t>
            </a:r>
          </a:p>
          <a:p>
            <a:r>
              <a:rPr lang="en-US" sz="4200" i="1" dirty="0"/>
              <a:t>Mortality </a:t>
            </a:r>
            <a:r>
              <a:rPr lang="en-US" sz="4200" dirty="0"/>
              <a:t>(fear of death or denial of death by risk-taking)</a:t>
            </a:r>
          </a:p>
          <a:p>
            <a:r>
              <a:rPr lang="en-US" sz="4200" i="1" dirty="0"/>
              <a:t>Meaninglessness</a:t>
            </a:r>
            <a:r>
              <a:rPr lang="en-US" sz="4200" dirty="0"/>
              <a:t> (concern that limitations of one’s ability severely jeopardize </a:t>
            </a:r>
            <a:r>
              <a:rPr lang="en-US" sz="4200" dirty="0" smtClean="0"/>
              <a:t>meaning </a:t>
            </a:r>
            <a:r>
              <a:rPr lang="en-US" sz="4200" dirty="0"/>
              <a:t>or purpose</a:t>
            </a:r>
          </a:p>
          <a:p>
            <a:r>
              <a:rPr lang="en-US" sz="4200" i="1" dirty="0"/>
              <a:t>Isolation</a:t>
            </a:r>
            <a:endParaRPr lang="en-US" sz="4200" dirty="0"/>
          </a:p>
          <a:p>
            <a:r>
              <a:rPr lang="en-US" sz="4200" dirty="0"/>
              <a:t>Dread of </a:t>
            </a:r>
            <a:r>
              <a:rPr lang="en-US" sz="4200" i="1" dirty="0"/>
              <a:t>choice</a:t>
            </a:r>
            <a:r>
              <a:rPr lang="en-US" sz="4200" dirty="0"/>
              <a:t> (opportunity to make major decisions may become increasingly </a:t>
            </a:r>
            <a:r>
              <a:rPr lang="en-US" sz="4200" dirty="0" smtClean="0"/>
              <a:t>available </a:t>
            </a:r>
            <a:r>
              <a:rPr lang="en-US" sz="4200" dirty="0"/>
              <a:t>with advancing age but these opportunities are experienced as </a:t>
            </a:r>
            <a:r>
              <a:rPr lang="en-US" sz="4200" dirty="0" smtClean="0"/>
              <a:t>overwhelming</a:t>
            </a:r>
            <a:r>
              <a:rPr lang="en-US" sz="4200" dirty="0"/>
              <a:t>)  </a:t>
            </a:r>
          </a:p>
          <a:p>
            <a:r>
              <a:rPr lang="en-US" sz="4200" dirty="0"/>
              <a:t>Perception that </a:t>
            </a:r>
            <a:r>
              <a:rPr lang="en-US" sz="4200" i="1" dirty="0"/>
              <a:t>agency</a:t>
            </a:r>
            <a:r>
              <a:rPr lang="en-US" sz="4200" dirty="0"/>
              <a:t> / capacity to direct one’s own course, has been violated (the notion of being controlled or “managed” as if a puppet).  Here the well-documented role of </a:t>
            </a:r>
            <a:r>
              <a:rPr lang="en-US" sz="4200" b="1" dirty="0"/>
              <a:t>learned helplessness</a:t>
            </a:r>
            <a:r>
              <a:rPr lang="en-US" sz="4200" dirty="0"/>
              <a:t> and its direct </a:t>
            </a:r>
            <a:r>
              <a:rPr lang="en-US" sz="4200" dirty="0" err="1"/>
              <a:t>depressogenic</a:t>
            </a:r>
            <a:r>
              <a:rPr lang="en-US" sz="4200" dirty="0"/>
              <a:t> effects applies.</a:t>
            </a:r>
          </a:p>
          <a:p>
            <a:r>
              <a:rPr lang="en-US" sz="4200" dirty="0"/>
              <a:t>Here again, the intervention approach must include addressing the existential concern being experienced by the client, rather than assuming that he/she is incapable of formulating or struggling with such concerns. See </a:t>
            </a:r>
            <a:r>
              <a:rPr lang="en-US" sz="4200" u="sng" dirty="0">
                <a:hlinkClick r:id="rId2"/>
              </a:rPr>
              <a:t>https://jaacap.org/article/S0890-8567(20)30351-8/fulltext</a:t>
            </a:r>
            <a:endParaRPr lang="en-US" sz="4200" dirty="0"/>
          </a:p>
          <a:p>
            <a:endParaRPr lang="en-US" dirty="0"/>
          </a:p>
        </p:txBody>
      </p:sp>
    </p:spTree>
    <p:extLst>
      <p:ext uri="{BB962C8B-B14F-4D97-AF65-F5344CB8AC3E}">
        <p14:creationId xmlns:p14="http://schemas.microsoft.com/office/powerpoint/2010/main" val="247028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5949" y="204499"/>
            <a:ext cx="9886450" cy="6471604"/>
          </a:xfrm>
          <a:prstGeom prst="rect">
            <a:avLst/>
          </a:prstGeom>
        </p:spPr>
      </p:pic>
      <p:sp>
        <p:nvSpPr>
          <p:cNvPr id="3" name="Right Arrow 2"/>
          <p:cNvSpPr/>
          <p:nvPr/>
        </p:nvSpPr>
        <p:spPr>
          <a:xfrm>
            <a:off x="865239" y="2723536"/>
            <a:ext cx="1130710" cy="22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870156" y="3327230"/>
            <a:ext cx="1130710" cy="22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846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Consider Unresolved Trauma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7250648"/>
              </p:ext>
            </p:extLst>
          </p:nvPr>
        </p:nvGraphicFramePr>
        <p:xfrm>
          <a:off x="412956" y="1417638"/>
          <a:ext cx="11602064" cy="4989640"/>
        </p:xfrm>
        <a:graphic>
          <a:graphicData uri="http://schemas.openxmlformats.org/drawingml/2006/table">
            <a:tbl>
              <a:tblPr firstRow="1" firstCol="1" bandRow="1">
                <a:tableStyleId>{5C22544A-7EE6-4342-B048-85BDC9FD1C3A}</a:tableStyleId>
              </a:tblPr>
              <a:tblGrid>
                <a:gridCol w="11602064">
                  <a:extLst>
                    <a:ext uri="{9D8B030D-6E8A-4147-A177-3AD203B41FA5}">
                      <a16:colId xmlns:a16="http://schemas.microsoft.com/office/drawing/2014/main" val="2461091596"/>
                    </a:ext>
                  </a:extLst>
                </a:gridCol>
              </a:tblGrid>
              <a:tr h="4816014">
                <a:tc>
                  <a:txBody>
                    <a:bodyPr/>
                    <a:lstStyle/>
                    <a:p>
                      <a:pPr marL="0" marR="0">
                        <a:lnSpc>
                          <a:spcPct val="107000"/>
                        </a:lnSpc>
                        <a:spcBef>
                          <a:spcPts val="0"/>
                        </a:spcBef>
                        <a:spcAft>
                          <a:spcPts val="0"/>
                        </a:spcAft>
                      </a:pPr>
                      <a:endParaRPr lang="en-US" sz="1200" dirty="0" smtClean="0">
                        <a:effectLst/>
                      </a:endParaRPr>
                    </a:p>
                    <a:p>
                      <a:pPr marL="0" marR="0">
                        <a:lnSpc>
                          <a:spcPct val="107000"/>
                        </a:lnSpc>
                        <a:spcBef>
                          <a:spcPts val="0"/>
                        </a:spcBef>
                        <a:spcAft>
                          <a:spcPts val="0"/>
                        </a:spcAft>
                      </a:pPr>
                      <a:r>
                        <a:rPr lang="en-US" sz="1400" dirty="0" smtClean="0">
                          <a:effectLst/>
                        </a:rPr>
                        <a:t>Children </a:t>
                      </a:r>
                      <a:r>
                        <a:rPr lang="en-US" sz="1400" dirty="0">
                          <a:effectLst/>
                        </a:rPr>
                        <a:t>and families may be hesitant to report trauma concerns because of several factors, including close family ties and attachment, power differentials (e.g., perpetrator controlling child’s basic needs), caregiver feelings of inadequacy, victim self-blame or embarrassment, grief and loss, cultural factors, concerns for exacerbating child/family stress, and caregiver burnout (</a:t>
                      </a:r>
                      <a:r>
                        <a:rPr lang="en-US" sz="1400" dirty="0" err="1">
                          <a:effectLst/>
                        </a:rPr>
                        <a:t>Ko</a:t>
                      </a:r>
                      <a:r>
                        <a:rPr lang="en-US" sz="1400" dirty="0">
                          <a:effectLst/>
                        </a:rPr>
                        <a:t>, 2015</a:t>
                      </a:r>
                      <a:r>
                        <a:rPr lang="en-US" sz="1400" dirty="0" smtClean="0">
                          <a:effectLst/>
                        </a:rPr>
                        <a:t>)</a:t>
                      </a:r>
                    </a:p>
                    <a:p>
                      <a:pPr marL="0" marR="0">
                        <a:lnSpc>
                          <a:spcPct val="107000"/>
                        </a:lnSpc>
                        <a:spcBef>
                          <a:spcPts val="0"/>
                        </a:spcBef>
                        <a:spcAft>
                          <a:spcPts val="0"/>
                        </a:spcAft>
                      </a:pPr>
                      <a:endParaRPr lang="en-US" sz="1400" dirty="0" smtClean="0">
                        <a:effectLst/>
                      </a:endParaRPr>
                    </a:p>
                    <a:p>
                      <a:pPr marL="0" marR="0">
                        <a:lnSpc>
                          <a:spcPct val="107000"/>
                        </a:lnSpc>
                        <a:spcBef>
                          <a:spcPts val="0"/>
                        </a:spcBef>
                        <a:spcAft>
                          <a:spcPts val="0"/>
                        </a:spcAft>
                      </a:pPr>
                      <a:r>
                        <a:rPr lang="en-US" sz="1400" dirty="0" smtClean="0">
                          <a:effectLst/>
                        </a:rPr>
                        <a:t> </a:t>
                      </a:r>
                      <a:r>
                        <a:rPr lang="en-US" sz="1400" dirty="0">
                          <a:effectLst/>
                        </a:rPr>
                        <a:t>A wide range of signs and symptoms might raise flags for the possible presence of traumatic stress, including suspicious physical injuries (bruises, burn marks, etc.), abrupt unexplained changes in mood/behavior or regression in adaptive functioning, emergence of specific fears or avoidance, concerning new behaviors that are inappropriate for an individual’s developmental level, abrupt unexplained disturbances in sleep and feeding, and direct/indirect self-disclosures. </a:t>
                      </a:r>
                      <a:endParaRPr lang="en-US" sz="1400" dirty="0" smtClean="0">
                        <a:effectLst/>
                      </a:endParaRPr>
                    </a:p>
                    <a:p>
                      <a:pPr marL="0" marR="0">
                        <a:lnSpc>
                          <a:spcPct val="107000"/>
                        </a:lnSpc>
                        <a:spcBef>
                          <a:spcPts val="0"/>
                        </a:spcBef>
                        <a:spcAft>
                          <a:spcPts val="0"/>
                        </a:spcAft>
                      </a:pPr>
                      <a:r>
                        <a:rPr lang="en-US" sz="1400" dirty="0">
                          <a:effectLst/>
                        </a:rPr>
                        <a:t/>
                      </a:r>
                      <a:br>
                        <a:rPr lang="en-US" sz="1400" dirty="0">
                          <a:effectLst/>
                        </a:rPr>
                      </a:br>
                      <a:r>
                        <a:rPr lang="en-US" sz="1400" dirty="0" smtClean="0">
                          <a:effectLst/>
                        </a:rPr>
                        <a:t>Trauma </a:t>
                      </a:r>
                      <a:r>
                        <a:rPr lang="en-US" sz="1400" dirty="0">
                          <a:effectLst/>
                        </a:rPr>
                        <a:t>exposure is 2-4 times more likely for individuals with IDD (Cross, 1993). </a:t>
                      </a:r>
                      <a:r>
                        <a:rPr lang="en-US" sz="1400" dirty="0" smtClean="0">
                          <a:effectLst/>
                        </a:rPr>
                        <a:t>Youth </a:t>
                      </a:r>
                      <a:r>
                        <a:rPr lang="en-US" sz="1400" dirty="0">
                          <a:effectLst/>
                        </a:rPr>
                        <a:t>with IDD are up to 4 times more likely to witness family domestic violence in comparison to their peers (</a:t>
                      </a:r>
                      <a:r>
                        <a:rPr lang="en-US" sz="1400" dirty="0" err="1">
                          <a:effectLst/>
                        </a:rPr>
                        <a:t>Sobsey</a:t>
                      </a:r>
                      <a:r>
                        <a:rPr lang="en-US" sz="1400" dirty="0">
                          <a:effectLst/>
                        </a:rPr>
                        <a:t>, 1995). Externalizing behavior, which has a greater incidence among children with intellectual disabilities, appears to be related to an increased risk of physical abuse (Gerstein, et al., 2011). Internalizing behavior or communication and learning problems are associated with increased risk of sexual abuse (Turner, 2011). During adolescence, the sexual development of children with IDD is often misunderstood or stereotyped as asexual or hypersexual which may increase the risk of exposure to sexual abuse</a:t>
                      </a:r>
                      <a:r>
                        <a:rPr lang="en-US" sz="1400" dirty="0" smtClean="0">
                          <a:effectLst/>
                        </a:rPr>
                        <a:t>.</a:t>
                      </a:r>
                    </a:p>
                    <a:p>
                      <a:pPr marL="0" marR="0">
                        <a:lnSpc>
                          <a:spcPct val="107000"/>
                        </a:lnSpc>
                        <a:spcBef>
                          <a:spcPts val="0"/>
                        </a:spcBef>
                        <a:spcAft>
                          <a:spcPts val="0"/>
                        </a:spcAft>
                      </a:pPr>
                      <a:r>
                        <a:rPr lang="en-US" sz="1400" dirty="0">
                          <a:effectLst/>
                        </a:rPr>
                        <a:t/>
                      </a:r>
                      <a:br>
                        <a:rPr lang="en-US" sz="1400" dirty="0">
                          <a:effectLst/>
                        </a:rPr>
                      </a:br>
                      <a:r>
                        <a:rPr lang="en-US" sz="1400" dirty="0" smtClean="0">
                          <a:effectLst/>
                        </a:rPr>
                        <a:t>Treatment </a:t>
                      </a:r>
                      <a:r>
                        <a:rPr lang="en-US" sz="1400" dirty="0">
                          <a:effectLst/>
                        </a:rPr>
                        <a:t>ideally focuses on gradually improving an individual’s ability to engage in core adaptive, educational/vocational and social activities successfully without experiencing intrusive symptoms and other distress. Successful treatment and service delivery must recognize and address trauma histories and avoid re-traumatizing through coercive or violent interventions such as seclusion, restraint, and forced medication (Poindexter, 2002). Individuals with dual diagnoses that are admitted to inpatient acute care are at significant risk for long-term institutionalization (Jacobson, 2002) least restrictive options should always be attempted first to decrease the potential for re-traumatization.</a:t>
                      </a:r>
                    </a:p>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680" marR="57680" marT="0" marB="0"/>
                </a:tc>
                <a:extLst>
                  <a:ext uri="{0D108BD9-81ED-4DB2-BD59-A6C34878D82A}">
                    <a16:rowId xmlns:a16="http://schemas.microsoft.com/office/drawing/2014/main" val="1532549380"/>
                  </a:ext>
                </a:extLst>
              </a:tr>
            </a:tbl>
          </a:graphicData>
        </a:graphic>
      </p:graphicFrame>
    </p:spTree>
    <p:extLst>
      <p:ext uri="{BB962C8B-B14F-4D97-AF65-F5344CB8AC3E}">
        <p14:creationId xmlns:p14="http://schemas.microsoft.com/office/powerpoint/2010/main" val="418128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454" y="221671"/>
            <a:ext cx="12005330" cy="4802909"/>
          </a:xfrm>
          <a:prstGeom prst="rect">
            <a:avLst/>
          </a:prstGeom>
        </p:spPr>
      </p:pic>
      <p:sp>
        <p:nvSpPr>
          <p:cNvPr id="3" name="TextBox 2"/>
          <p:cNvSpPr txBox="1"/>
          <p:nvPr/>
        </p:nvSpPr>
        <p:spPr>
          <a:xfrm>
            <a:off x="157217" y="4270527"/>
            <a:ext cx="11790920" cy="2369880"/>
          </a:xfrm>
          <a:prstGeom prst="rect">
            <a:avLst/>
          </a:prstGeom>
          <a:solidFill>
            <a:schemeClr val="bg1"/>
          </a:solidFill>
        </p:spPr>
        <p:txBody>
          <a:bodyPr wrap="none" rtlCol="0">
            <a:spAutoFit/>
          </a:bodyPr>
          <a:lstStyle/>
          <a:p>
            <a:r>
              <a:rPr lang="en-US" sz="3600" dirty="0">
                <a:solidFill>
                  <a:srgbClr val="0070C0"/>
                </a:solidFill>
                <a:hlinkClick r:id="rId3"/>
              </a:rPr>
              <a:t>https://</a:t>
            </a:r>
            <a:r>
              <a:rPr lang="en-US" sz="3600" dirty="0" smtClean="0">
                <a:solidFill>
                  <a:srgbClr val="0070C0"/>
                </a:solidFill>
                <a:hlinkClick r:id="rId3"/>
              </a:rPr>
              <a:t>link.springer.com/article/10.1007/s11920-020-1127-8</a:t>
            </a:r>
            <a:endParaRPr lang="en-US" sz="3600" dirty="0" smtClean="0">
              <a:solidFill>
                <a:srgbClr val="0070C0"/>
              </a:solidFill>
            </a:endParaRPr>
          </a:p>
          <a:p>
            <a:endParaRPr lang="en-US" sz="2000" dirty="0">
              <a:solidFill>
                <a:srgbClr val="0070C0"/>
              </a:solidFill>
            </a:endParaRPr>
          </a:p>
          <a:p>
            <a:pPr algn="ctr"/>
            <a:r>
              <a:rPr lang="en-US" sz="3600" i="1" dirty="0" smtClean="0">
                <a:solidFill>
                  <a:srgbClr val="0070C0"/>
                </a:solidFill>
              </a:rPr>
              <a:t>Current Psychiatry Reports, February 2020 </a:t>
            </a:r>
            <a:r>
              <a:rPr lang="en-US" sz="3600" i="1" dirty="0" smtClean="0">
                <a:solidFill>
                  <a:srgbClr val="0070C0"/>
                </a:solidFill>
              </a:rPr>
              <a:t>Issue</a:t>
            </a:r>
          </a:p>
          <a:p>
            <a:pPr algn="ctr"/>
            <a:endParaRPr lang="en-US" sz="3600" i="1" dirty="0">
              <a:solidFill>
                <a:srgbClr val="0070C0"/>
              </a:solidFill>
            </a:endParaRPr>
          </a:p>
          <a:p>
            <a:pPr algn="ctr"/>
            <a:r>
              <a:rPr lang="en-US" sz="2000" i="1" dirty="0" smtClean="0">
                <a:solidFill>
                  <a:srgbClr val="0070C0"/>
                </a:solidFill>
              </a:rPr>
              <a:t>ID / ASD – </a:t>
            </a:r>
            <a:r>
              <a:rPr lang="en-US" sz="2000" i="1" u="sng" dirty="0" smtClean="0">
                <a:solidFill>
                  <a:srgbClr val="0070C0"/>
                </a:solidFill>
              </a:rPr>
              <a:t>Depression</a:t>
            </a:r>
            <a:r>
              <a:rPr lang="en-US" sz="2000" i="1" dirty="0" smtClean="0">
                <a:solidFill>
                  <a:srgbClr val="0070C0"/>
                </a:solidFill>
              </a:rPr>
              <a:t>, </a:t>
            </a:r>
            <a:r>
              <a:rPr lang="en-US" sz="2000" i="1" u="sng" dirty="0" smtClean="0">
                <a:solidFill>
                  <a:srgbClr val="0070C0"/>
                </a:solidFill>
              </a:rPr>
              <a:t>Aggression</a:t>
            </a:r>
            <a:r>
              <a:rPr lang="en-US" sz="2000" i="1" dirty="0" smtClean="0">
                <a:solidFill>
                  <a:srgbClr val="0070C0"/>
                </a:solidFill>
              </a:rPr>
              <a:t> (Psychosis, Cycling Mood), </a:t>
            </a:r>
            <a:r>
              <a:rPr lang="en-US" sz="2000" i="1" u="sng" dirty="0" smtClean="0">
                <a:solidFill>
                  <a:srgbClr val="0070C0"/>
                </a:solidFill>
              </a:rPr>
              <a:t>Anxiety</a:t>
            </a:r>
            <a:r>
              <a:rPr lang="en-US" sz="2000" i="1" dirty="0" smtClean="0">
                <a:solidFill>
                  <a:srgbClr val="0070C0"/>
                </a:solidFill>
              </a:rPr>
              <a:t> (PTSD), </a:t>
            </a:r>
            <a:r>
              <a:rPr lang="en-US" sz="2000" i="1" u="sng" dirty="0" smtClean="0">
                <a:solidFill>
                  <a:srgbClr val="0070C0"/>
                </a:solidFill>
              </a:rPr>
              <a:t>ADHD</a:t>
            </a:r>
            <a:r>
              <a:rPr lang="en-US" sz="2000" i="1" dirty="0" smtClean="0">
                <a:solidFill>
                  <a:srgbClr val="0070C0"/>
                </a:solidFill>
              </a:rPr>
              <a:t> (Impulse Control Disorders)</a:t>
            </a:r>
            <a:endParaRPr lang="en-US" sz="2000" i="1" dirty="0">
              <a:solidFill>
                <a:srgbClr val="0070C0"/>
              </a:solidFill>
            </a:endParaRPr>
          </a:p>
        </p:txBody>
      </p:sp>
    </p:spTree>
    <p:extLst>
      <p:ext uri="{BB962C8B-B14F-4D97-AF65-F5344CB8AC3E}">
        <p14:creationId xmlns:p14="http://schemas.microsoft.com/office/powerpoint/2010/main" val="2363776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5" y="-285801"/>
            <a:ext cx="10972800" cy="1143000"/>
          </a:xfrm>
        </p:spPr>
        <p:txBody>
          <a:bodyPr>
            <a:normAutofit fontScale="90000"/>
          </a:bodyPr>
          <a:lstStyle/>
          <a:p>
            <a:r>
              <a:rPr lang="en-US" dirty="0" smtClean="0"/>
              <a:t>Aggression</a:t>
            </a:r>
            <a:r>
              <a:rPr lang="en-US" dirty="0" smtClean="0">
                <a:sym typeface="Wingdings" panose="05000000000000000000" pitchFamily="2" charset="2"/>
              </a:rPr>
              <a:t> </a:t>
            </a:r>
            <a:r>
              <a:rPr lang="en-US" dirty="0" smtClean="0"/>
              <a:t>Safety Concerns Specific to Aggression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517884"/>
              </p:ext>
            </p:extLst>
          </p:nvPr>
        </p:nvGraphicFramePr>
        <p:xfrm>
          <a:off x="437534" y="857199"/>
          <a:ext cx="11454581" cy="7487929"/>
        </p:xfrm>
        <a:graphic>
          <a:graphicData uri="http://schemas.openxmlformats.org/drawingml/2006/table">
            <a:tbl>
              <a:tblPr firstRow="1" firstCol="1" bandRow="1">
                <a:tableStyleId>{5C22544A-7EE6-4342-B048-85BDC9FD1C3A}</a:tableStyleId>
              </a:tblPr>
              <a:tblGrid>
                <a:gridCol w="11454581">
                  <a:extLst>
                    <a:ext uri="{9D8B030D-6E8A-4147-A177-3AD203B41FA5}">
                      <a16:colId xmlns:a16="http://schemas.microsoft.com/office/drawing/2014/main" val="639348316"/>
                    </a:ext>
                  </a:extLst>
                </a:gridCol>
              </a:tblGrid>
              <a:tr h="7487929">
                <a:tc>
                  <a:txBody>
                    <a:bodyPr/>
                    <a:lstStyle/>
                    <a:p>
                      <a:pPr marL="0" marR="0">
                        <a:lnSpc>
                          <a:spcPct val="107000"/>
                        </a:lnSpc>
                        <a:spcBef>
                          <a:spcPts val="0"/>
                        </a:spcBef>
                        <a:spcAft>
                          <a:spcPts val="1200"/>
                        </a:spcAft>
                      </a:pPr>
                      <a:r>
                        <a:rPr lang="en-US" sz="1600" dirty="0" smtClean="0">
                          <a:effectLst/>
                        </a:rPr>
                        <a:t>The </a:t>
                      </a:r>
                      <a:r>
                        <a:rPr lang="en-US" sz="1600" dirty="0">
                          <a:effectLst/>
                        </a:rPr>
                        <a:t>following are mandatory components of safety crisis planning and implementation:</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Identification of situations that are likely to trigger or prevent crisis situations</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Identification of precursor behavior that signals that crisis behavior is imminently likely to occur</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Identification of safe strategies that have worked in the past or might work in the future to prevent or resolve crisis situations </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Development of a specific plan of strategies to prevent and respond to challenging situations that includes WHO will response, WHAT they will do, WHEN they will do it, and HOW LONG they will keep it up.  Includes the point at which additional assistance should be sought</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Persons who are likely to physically intervene during an aggressive episode should receive training in formally recognized/approved physical crisis management (e.g., Crisis Prevention training (CPI) ™, the MANDT™ system, Professional Crisis Management (PCM)™, Safety Care™, etc.).</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The support team should consider potential physical safety equipment if necessary (e.g., pads) that may be useful during events.</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The support team should communicate and collaborate with law enforcement and hospitals to ensure consistent and “safe” responses</a:t>
                      </a:r>
                    </a:p>
                    <a:p>
                      <a:pPr marL="342900" marR="0" lvl="0" indent="-342900">
                        <a:lnSpc>
                          <a:spcPct val="107000"/>
                        </a:lnSpc>
                        <a:spcBef>
                          <a:spcPts val="0"/>
                        </a:spcBef>
                        <a:spcAft>
                          <a:spcPts val="1200"/>
                        </a:spcAft>
                        <a:buFont typeface="Symbol" panose="05050102010706020507" pitchFamily="18" charset="2"/>
                        <a:buChar char=""/>
                      </a:pPr>
                      <a:r>
                        <a:rPr lang="en-US" sz="1600" dirty="0">
                          <a:effectLst/>
                        </a:rPr>
                        <a:t>In situations involving self-injury, the support team should arrange for frequent medical evaluation to assess and treat medical trauma resulting from self-injurious actions</a:t>
                      </a:r>
                    </a:p>
                    <a:p>
                      <a:pPr marL="0" marR="0">
                        <a:lnSpc>
                          <a:spcPct val="107000"/>
                        </a:lnSpc>
                        <a:spcBef>
                          <a:spcPts val="0"/>
                        </a:spcBef>
                        <a:spcAft>
                          <a:spcPts val="1200"/>
                        </a:spcAft>
                      </a:pPr>
                      <a:r>
                        <a:rPr lang="en-US" sz="1600" dirty="0">
                          <a:effectLst/>
                        </a:rPr>
                        <a:t>While crisis and safety planning are important, they do not equate to treatment, rather necessary steps to establish a climate in which treatment can meaningfully occur and have a chance to succeed.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602727"/>
                  </a:ext>
                </a:extLst>
              </a:tr>
            </a:tbl>
          </a:graphicData>
        </a:graphic>
      </p:graphicFrame>
    </p:spTree>
    <p:extLst>
      <p:ext uri="{BB962C8B-B14F-4D97-AF65-F5344CB8AC3E}">
        <p14:creationId xmlns:p14="http://schemas.microsoft.com/office/powerpoint/2010/main" val="3769154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Aggression</a:t>
            </a:r>
            <a:r>
              <a:rPr lang="en-US" dirty="0" smtClean="0">
                <a:sym typeface="Wingdings" panose="05000000000000000000" pitchFamily="2" charset="2"/>
              </a:rPr>
              <a:t> Comprehensive Intervention Biological Therapies (</a:t>
            </a:r>
            <a:r>
              <a:rPr lang="en-US" dirty="0" err="1" smtClean="0">
                <a:sym typeface="Wingdings" panose="05000000000000000000" pitchFamily="2" charset="2"/>
              </a:rPr>
              <a:t>Psychopharm</a:t>
            </a:r>
            <a:r>
              <a:rPr lang="en-US" dirty="0" smtClean="0">
                <a:sym typeface="Wingdings" panose="05000000000000000000" pitchFamily="2" charset="2"/>
              </a:rPr>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518834"/>
              </p:ext>
            </p:extLst>
          </p:nvPr>
        </p:nvGraphicFramePr>
        <p:xfrm>
          <a:off x="521110" y="2049337"/>
          <a:ext cx="11149780" cy="4576750"/>
        </p:xfrm>
        <a:graphic>
          <a:graphicData uri="http://schemas.openxmlformats.org/drawingml/2006/table">
            <a:tbl>
              <a:tblPr firstRow="1" firstCol="1" bandRow="1">
                <a:tableStyleId>{5C22544A-7EE6-4342-B048-85BDC9FD1C3A}</a:tableStyleId>
              </a:tblPr>
              <a:tblGrid>
                <a:gridCol w="11149780">
                  <a:extLst>
                    <a:ext uri="{9D8B030D-6E8A-4147-A177-3AD203B41FA5}">
                      <a16:colId xmlns:a16="http://schemas.microsoft.com/office/drawing/2014/main" val="1636775742"/>
                    </a:ext>
                  </a:extLst>
                </a:gridCol>
              </a:tblGrid>
              <a:tr h="4576750">
                <a:tc>
                  <a:txBody>
                    <a:bodyPr/>
                    <a:lstStyle/>
                    <a:p>
                      <a:pPr marL="0" marR="0">
                        <a:lnSpc>
                          <a:spcPct val="107000"/>
                        </a:lnSpc>
                        <a:spcBef>
                          <a:spcPts val="0"/>
                        </a:spcBef>
                        <a:spcAft>
                          <a:spcPts val="0"/>
                        </a:spcAft>
                      </a:pPr>
                      <a:r>
                        <a:rPr lang="en-US" sz="1800" dirty="0" smtClean="0">
                          <a:effectLst/>
                        </a:rPr>
                        <a:t>Typically </a:t>
                      </a:r>
                      <a:r>
                        <a:rPr lang="en-US" sz="1800" dirty="0">
                          <a:effectLst/>
                        </a:rPr>
                        <a:t>pharmacological treatment proceeds similarly as it would for aggression in psychiatric syndromes exclusive of </a:t>
                      </a:r>
                      <a:r>
                        <a:rPr lang="en-US" sz="1800" dirty="0" smtClean="0">
                          <a:effectLst/>
                        </a:rPr>
                        <a:t>IDD</a:t>
                      </a:r>
                    </a:p>
                    <a:p>
                      <a:pPr marL="0" marR="0">
                        <a:lnSpc>
                          <a:spcPct val="107000"/>
                        </a:lnSpc>
                        <a:spcBef>
                          <a:spcPts val="0"/>
                        </a:spcBef>
                        <a:spcAft>
                          <a:spcPts val="0"/>
                        </a:spcAft>
                      </a:pPr>
                      <a:r>
                        <a:rPr lang="en-US" sz="1800" u="sng" dirty="0" smtClean="0">
                          <a:effectLst/>
                        </a:rPr>
                        <a:t>Mood </a:t>
                      </a:r>
                      <a:r>
                        <a:rPr lang="en-US" sz="1800" u="sng" dirty="0">
                          <a:effectLst/>
                        </a:rPr>
                        <a:t>stabilizing agents </a:t>
                      </a:r>
                      <a:r>
                        <a:rPr lang="en-US" sz="1800" dirty="0">
                          <a:effectLst/>
                        </a:rPr>
                        <a:t>(lithium, atypical neuroleptics, and anticonvulsant mood stabilizers) are most effective, but carry a diversity of short and long term risks. </a:t>
                      </a:r>
                      <a:r>
                        <a:rPr lang="en-US" sz="1800" dirty="0" smtClean="0">
                          <a:effectLst/>
                        </a:rPr>
                        <a:t>Risperidone and Aripiprazole have the strongest evidence in reducing aggression and irritability in IDD </a:t>
                      </a:r>
                    </a:p>
                    <a:p>
                      <a:pPr marL="0" marR="0">
                        <a:lnSpc>
                          <a:spcPct val="107000"/>
                        </a:lnSpc>
                        <a:spcBef>
                          <a:spcPts val="0"/>
                        </a:spcBef>
                        <a:spcAft>
                          <a:spcPts val="0"/>
                        </a:spcAft>
                      </a:pPr>
                      <a:r>
                        <a:rPr lang="en-US" sz="1800" dirty="0" smtClean="0">
                          <a:effectLst/>
                        </a:rPr>
                        <a:t>Consequently</a:t>
                      </a:r>
                      <a:r>
                        <a:rPr lang="en-US" sz="1800" dirty="0">
                          <a:effectLst/>
                        </a:rPr>
                        <a:t>, it may be prudent to consider </a:t>
                      </a:r>
                      <a:r>
                        <a:rPr lang="en-US" sz="1800" u="sng" dirty="0">
                          <a:effectLst/>
                        </a:rPr>
                        <a:t>stimulants and alpha agonists</a:t>
                      </a:r>
                      <a:r>
                        <a:rPr lang="en-US" sz="1800" dirty="0">
                          <a:effectLst/>
                        </a:rPr>
                        <a:t> as first approaches, especially in IDD syndromes in which aggression may be attributable to ADHD or unspecified impulse control problems; this is particularly common in the autism spectrum disorders and represents a significant opportunity for safe, effective amelioration of disruptive behaviors. </a:t>
                      </a:r>
                      <a:endParaRPr lang="en-US" sz="1800" dirty="0" smtClean="0">
                        <a:effectLst/>
                      </a:endParaRPr>
                    </a:p>
                    <a:p>
                      <a:pPr marL="0" marR="0">
                        <a:lnSpc>
                          <a:spcPct val="107000"/>
                        </a:lnSpc>
                        <a:spcBef>
                          <a:spcPts val="0"/>
                        </a:spcBef>
                        <a:spcAft>
                          <a:spcPts val="0"/>
                        </a:spcAft>
                      </a:pPr>
                      <a:r>
                        <a:rPr lang="en-US" sz="1800" u="sng" dirty="0" smtClean="0">
                          <a:effectLst/>
                        </a:rPr>
                        <a:t>Anxiolytics </a:t>
                      </a:r>
                      <a:r>
                        <a:rPr lang="en-US" sz="1800" dirty="0">
                          <a:effectLst/>
                        </a:rPr>
                        <a:t>can be considered for patients whose aggressive episodes occur in the context of unresolved anxiety, with the caveat that drugs in this class can be disinhibiting and thereby exacerbate aggression in some patients, requiring appropriate caution. </a:t>
                      </a:r>
                      <a:endParaRPr lang="en-US" sz="1800" dirty="0" smtClean="0">
                        <a:effectLst/>
                      </a:endParaRPr>
                    </a:p>
                    <a:p>
                      <a:pPr marL="0" marR="0">
                        <a:lnSpc>
                          <a:spcPct val="107000"/>
                        </a:lnSpc>
                        <a:spcBef>
                          <a:spcPts val="0"/>
                        </a:spcBef>
                        <a:spcAft>
                          <a:spcPts val="0"/>
                        </a:spcAft>
                      </a:pPr>
                      <a:r>
                        <a:rPr lang="en-US" sz="1800" dirty="0" smtClean="0">
                          <a:effectLst/>
                        </a:rPr>
                        <a:t>For </a:t>
                      </a:r>
                      <a:r>
                        <a:rPr lang="en-US" sz="1800" dirty="0">
                          <a:effectLst/>
                        </a:rPr>
                        <a:t>ASD patients who have not responded to other antipsychotics, Clozapine has been reported to be an efficacious and well-tolerated </a:t>
                      </a:r>
                      <a:r>
                        <a:rPr lang="en-US" sz="1800" dirty="0" smtClean="0">
                          <a:effectLst/>
                        </a:rPr>
                        <a:t>treatment. </a:t>
                      </a:r>
                      <a:r>
                        <a:rPr lang="en-US" sz="1600" dirty="0">
                          <a:effectLst/>
                        </a:rPr>
                        <a:t> </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49312"/>
                  </a:ext>
                </a:extLst>
              </a:tr>
            </a:tbl>
          </a:graphicData>
        </a:graphic>
      </p:graphicFrame>
    </p:spTree>
    <p:extLst>
      <p:ext uri="{BB962C8B-B14F-4D97-AF65-F5344CB8AC3E}">
        <p14:creationId xmlns:p14="http://schemas.microsoft.com/office/powerpoint/2010/main" val="1355837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onstantinoj.PSYCH\Pictures\Meramec Sp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90" y="0"/>
            <a:ext cx="96981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16400" y="3876964"/>
            <a:ext cx="4003963" cy="1143000"/>
          </a:xfrm>
        </p:spPr>
        <p:txBody>
          <a:bodyPr>
            <a:normAutofit/>
          </a:bodyPr>
          <a:lstStyle/>
          <a:p>
            <a:r>
              <a:rPr lang="en-US" sz="6000" dirty="0" smtClean="0">
                <a:solidFill>
                  <a:schemeClr val="bg1"/>
                </a:solidFill>
                <a:effectLst>
                  <a:outerShdw blurRad="38100" dist="38100" dir="2700000" algn="tl">
                    <a:srgbClr val="000000">
                      <a:alpha val="43137"/>
                    </a:srgbClr>
                  </a:outerShdw>
                </a:effectLst>
              </a:rPr>
              <a:t>THANK YOU</a:t>
            </a:r>
            <a:endParaRPr lang="en-US" sz="6000" dirty="0">
              <a:solidFill>
                <a:schemeClr val="bg1"/>
              </a:solidFill>
              <a:effectLst>
                <a:outerShdw blurRad="38100" dist="38100" dir="2700000" algn="tl">
                  <a:srgbClr val="000000">
                    <a:alpha val="43137"/>
                  </a:srgbClr>
                </a:outerShdw>
              </a:effectLst>
            </a:endParaRPr>
          </a:p>
        </p:txBody>
      </p:sp>
      <p:pic>
        <p:nvPicPr>
          <p:cNvPr id="10" name="Picture 3" descr="Missouri Department of Mental Healt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572" y="5542798"/>
            <a:ext cx="3221182" cy="6844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299035" y="6192114"/>
            <a:ext cx="3768437" cy="674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2431452629"/>
              </p:ext>
            </p:extLst>
          </p:nvPr>
        </p:nvGraphicFramePr>
        <p:xfrm>
          <a:off x="7408323" y="6271579"/>
          <a:ext cx="3549859" cy="515324"/>
        </p:xfrm>
        <a:graphic>
          <a:graphicData uri="http://schemas.openxmlformats.org/presentationml/2006/ole">
            <mc:AlternateContent xmlns:mc="http://schemas.openxmlformats.org/markup-compatibility/2006">
              <mc:Choice xmlns:v="urn:schemas-microsoft-com:vml" Requires="v">
                <p:oleObj spid="_x0000_s2077" r:id="rId6" imgW="6429422" imgH="933457" progId="">
                  <p:embed/>
                </p:oleObj>
              </mc:Choice>
              <mc:Fallback>
                <p:oleObj r:id="rId6" imgW="6429422" imgH="933457" progId="">
                  <p:embed/>
                  <p:pic>
                    <p:nvPicPr>
                      <p:cNvPr id="1026"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8323" y="6271579"/>
                        <a:ext cx="3549859" cy="515324"/>
                      </a:xfrm>
                      <a:prstGeom prst="rect">
                        <a:avLst/>
                      </a:prstGeom>
                      <a:noFill/>
                      <a:extLst/>
                    </p:spPr>
                  </p:pic>
                </p:oleObj>
              </mc:Fallback>
            </mc:AlternateContent>
          </a:graphicData>
        </a:graphic>
      </p:graphicFrame>
    </p:spTree>
    <p:extLst>
      <p:ext uri="{BB962C8B-B14F-4D97-AF65-F5344CB8AC3E}">
        <p14:creationId xmlns:p14="http://schemas.microsoft.com/office/powerpoint/2010/main" val="4084166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1432" y="1332804"/>
            <a:ext cx="6247105" cy="5249892"/>
          </a:xfrm>
          <a:prstGeom prst="rect">
            <a:avLst/>
          </a:prstGeom>
        </p:spPr>
      </p:pic>
      <p:pic>
        <p:nvPicPr>
          <p:cNvPr id="3" name="Picture 2"/>
          <p:cNvPicPr>
            <a:picLocks noChangeAspect="1"/>
          </p:cNvPicPr>
          <p:nvPr/>
        </p:nvPicPr>
        <p:blipFill>
          <a:blip r:embed="rId3"/>
          <a:stretch>
            <a:fillRect/>
          </a:stretch>
        </p:blipFill>
        <p:spPr>
          <a:xfrm>
            <a:off x="1032386" y="1075491"/>
            <a:ext cx="5906347" cy="514625"/>
          </a:xfrm>
          <a:prstGeom prst="rect">
            <a:avLst/>
          </a:prstGeom>
        </p:spPr>
      </p:pic>
      <p:pic>
        <p:nvPicPr>
          <p:cNvPr id="4" name="Picture 3"/>
          <p:cNvPicPr>
            <a:picLocks noChangeAspect="1"/>
          </p:cNvPicPr>
          <p:nvPr/>
        </p:nvPicPr>
        <p:blipFill>
          <a:blip r:embed="rId4"/>
          <a:stretch>
            <a:fillRect/>
          </a:stretch>
        </p:blipFill>
        <p:spPr>
          <a:xfrm>
            <a:off x="1032386" y="454626"/>
            <a:ext cx="9443955" cy="620865"/>
          </a:xfrm>
          <a:prstGeom prst="rect">
            <a:avLst/>
          </a:prstGeom>
        </p:spPr>
      </p:pic>
    </p:spTree>
    <p:extLst>
      <p:ext uri="{BB962C8B-B14F-4D97-AF65-F5344CB8AC3E}">
        <p14:creationId xmlns:p14="http://schemas.microsoft.com/office/powerpoint/2010/main" val="1063028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
            <a:ext cx="10515600" cy="1325563"/>
          </a:xfrm>
        </p:spPr>
        <p:txBody>
          <a:bodyPr/>
          <a:lstStyle/>
          <a:p>
            <a:r>
              <a:rPr lang="en-US" dirty="0" smtClean="0"/>
              <a:t>Recognition of dual diagnosis</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20096" y="695273"/>
            <a:ext cx="10262420" cy="5744856"/>
          </a:xfrm>
          <a:prstGeom prst="rect">
            <a:avLst/>
          </a:prstGeom>
          <a:noFill/>
          <a:ln>
            <a:noFill/>
          </a:ln>
        </p:spPr>
      </p:pic>
      <p:sp>
        <p:nvSpPr>
          <p:cNvPr id="4" name="TextBox 3"/>
          <p:cNvSpPr txBox="1"/>
          <p:nvPr/>
        </p:nvSpPr>
        <p:spPr>
          <a:xfrm>
            <a:off x="6729485" y="6334121"/>
            <a:ext cx="5328703" cy="369332"/>
          </a:xfrm>
          <a:prstGeom prst="rect">
            <a:avLst/>
          </a:prstGeom>
          <a:noFill/>
        </p:spPr>
        <p:txBody>
          <a:bodyPr wrap="none" rtlCol="0">
            <a:spAutoFit/>
          </a:bodyPr>
          <a:lstStyle/>
          <a:p>
            <a:r>
              <a:rPr lang="en-US" dirty="0" err="1" smtClean="0"/>
              <a:t>Constantino</a:t>
            </a:r>
            <a:r>
              <a:rPr lang="en-US" dirty="0" smtClean="0"/>
              <a:t> and Magnusson, </a:t>
            </a:r>
            <a:r>
              <a:rPr lang="en-US" i="1" dirty="0" smtClean="0"/>
              <a:t>J Dev </a:t>
            </a:r>
            <a:r>
              <a:rPr lang="en-US" i="1" dirty="0" err="1" smtClean="0"/>
              <a:t>Behav</a:t>
            </a:r>
            <a:r>
              <a:rPr lang="en-US" i="1" dirty="0" smtClean="0"/>
              <a:t> </a:t>
            </a:r>
            <a:r>
              <a:rPr lang="en-US" i="1" dirty="0" err="1" smtClean="0"/>
              <a:t>Pediatr</a:t>
            </a:r>
            <a:r>
              <a:rPr lang="en-US" i="1" dirty="0" smtClean="0"/>
              <a:t> </a:t>
            </a:r>
            <a:r>
              <a:rPr lang="en-US" dirty="0" smtClean="0"/>
              <a:t>2011</a:t>
            </a:r>
            <a:endParaRPr lang="en-US" dirty="0"/>
          </a:p>
        </p:txBody>
      </p:sp>
    </p:spTree>
    <p:extLst>
      <p:ext uri="{BB962C8B-B14F-4D97-AF65-F5344CB8AC3E}">
        <p14:creationId xmlns:p14="http://schemas.microsoft.com/office/powerpoint/2010/main" val="404270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02892"/>
            <a:ext cx="9144000" cy="675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0910" y="193963"/>
            <a:ext cx="2687782" cy="584775"/>
          </a:xfrm>
          <a:prstGeom prst="rect">
            <a:avLst/>
          </a:prstGeom>
          <a:noFill/>
        </p:spPr>
        <p:txBody>
          <a:bodyPr wrap="square" rtlCol="0">
            <a:spAutoFit/>
          </a:bodyPr>
          <a:lstStyle/>
          <a:p>
            <a:r>
              <a:rPr lang="en-US" sz="3200" dirty="0" smtClean="0"/>
              <a:t>Adaptation</a:t>
            </a:r>
            <a:endParaRPr lang="en-US" sz="3200" dirty="0"/>
          </a:p>
        </p:txBody>
      </p:sp>
    </p:spTree>
    <p:extLst>
      <p:ext uri="{BB962C8B-B14F-4D97-AF65-F5344CB8AC3E}">
        <p14:creationId xmlns:p14="http://schemas.microsoft.com/office/powerpoint/2010/main" val="3065752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136" y="559028"/>
            <a:ext cx="10515600" cy="1325563"/>
          </a:xfrm>
        </p:spPr>
        <p:txBody>
          <a:bodyPr/>
          <a:lstStyle/>
          <a:p>
            <a:r>
              <a:rPr lang="en-US" dirty="0" smtClean="0"/>
              <a:t>Precipitating Factors</a:t>
            </a:r>
            <a:endParaRPr lang="en-US" dirty="0"/>
          </a:p>
        </p:txBody>
      </p:sp>
      <p:pic>
        <p:nvPicPr>
          <p:cNvPr id="3" name="Picture 2"/>
          <p:cNvPicPr>
            <a:picLocks noChangeAspect="1"/>
          </p:cNvPicPr>
          <p:nvPr/>
        </p:nvPicPr>
        <p:blipFill>
          <a:blip r:embed="rId2"/>
          <a:stretch>
            <a:fillRect/>
          </a:stretch>
        </p:blipFill>
        <p:spPr>
          <a:xfrm>
            <a:off x="1337186" y="2113191"/>
            <a:ext cx="9674943" cy="2931533"/>
          </a:xfrm>
          <a:prstGeom prst="rect">
            <a:avLst/>
          </a:prstGeom>
        </p:spPr>
      </p:pic>
      <p:sp>
        <p:nvSpPr>
          <p:cNvPr id="4" name="Rectangle 3"/>
          <p:cNvSpPr/>
          <p:nvPr/>
        </p:nvSpPr>
        <p:spPr>
          <a:xfrm>
            <a:off x="973394" y="1655991"/>
            <a:ext cx="571254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16245" y="4463100"/>
            <a:ext cx="6258231" cy="1092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61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221673"/>
            <a:ext cx="10515600" cy="1325563"/>
          </a:xfrm>
        </p:spPr>
        <p:txBody>
          <a:bodyPr/>
          <a:lstStyle/>
          <a:p>
            <a:r>
              <a:rPr lang="en-US" dirty="0" smtClean="0"/>
              <a:t>Intervention relevant to both DD and BH</a:t>
            </a:r>
            <a:endParaRPr lang="en-US" dirty="0"/>
          </a:p>
        </p:txBody>
      </p:sp>
      <p:sp>
        <p:nvSpPr>
          <p:cNvPr id="3" name="Content Placeholder 2"/>
          <p:cNvSpPr>
            <a:spLocks noGrp="1"/>
          </p:cNvSpPr>
          <p:nvPr>
            <p:ph idx="1"/>
          </p:nvPr>
        </p:nvSpPr>
        <p:spPr>
          <a:xfrm>
            <a:off x="741218" y="791152"/>
            <a:ext cx="10515600" cy="4351338"/>
          </a:xfrm>
        </p:spPr>
        <p:txBody>
          <a:bodyPr/>
          <a:lstStyle/>
          <a:p>
            <a:r>
              <a:rPr lang="en-US" dirty="0" smtClean="0"/>
              <a:t>Positive Behavior Support</a:t>
            </a:r>
          </a:p>
          <a:p>
            <a:r>
              <a:rPr lang="en-US" dirty="0" smtClean="0"/>
              <a:t>Case Management</a:t>
            </a:r>
          </a:p>
          <a:p>
            <a:r>
              <a:rPr lang="en-US" dirty="0" smtClean="0"/>
              <a:t>In-home support</a:t>
            </a:r>
          </a:p>
          <a:p>
            <a:r>
              <a:rPr lang="en-US" dirty="0" smtClean="0"/>
              <a:t>Psychopharmacologic Intervention</a:t>
            </a:r>
          </a:p>
          <a:p>
            <a:pPr lvl="1"/>
            <a:r>
              <a:rPr lang="en-US" dirty="0" smtClean="0"/>
              <a:t>Impulse Control</a:t>
            </a:r>
          </a:p>
          <a:p>
            <a:pPr lvl="1"/>
            <a:r>
              <a:rPr lang="en-US" dirty="0" smtClean="0"/>
              <a:t>Mood Stabilization</a:t>
            </a:r>
          </a:p>
          <a:p>
            <a:pPr lvl="1"/>
            <a:r>
              <a:rPr lang="en-US" dirty="0" smtClean="0"/>
              <a:t>Psychosis</a:t>
            </a:r>
          </a:p>
          <a:p>
            <a:pPr lvl="1"/>
            <a:r>
              <a:rPr lang="en-US" dirty="0" smtClean="0"/>
              <a:t>Aggression</a:t>
            </a:r>
          </a:p>
          <a:p>
            <a:pPr marL="457200" lvl="1"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0" y="4457071"/>
            <a:ext cx="11998036" cy="2400929"/>
          </a:xfrm>
          <a:prstGeom prst="rect">
            <a:avLst/>
          </a:prstGeom>
        </p:spPr>
      </p:pic>
    </p:spTree>
    <p:extLst>
      <p:ext uri="{BB962C8B-B14F-4D97-AF65-F5344CB8AC3E}">
        <p14:creationId xmlns:p14="http://schemas.microsoft.com/office/powerpoint/2010/main" val="259905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0070C0"/>
                </a:solidFill>
              </a:rPr>
              <a:t>Comprehensive appraisal and treatment </a:t>
            </a:r>
            <a:r>
              <a:rPr lang="en-US" sz="3100" dirty="0">
                <a:solidFill>
                  <a:srgbClr val="0070C0"/>
                </a:solidFill>
              </a:rPr>
              <a:t>of depression in a young adult with intellectual disability</a:t>
            </a:r>
            <a:r>
              <a:rPr lang="en-US" dirty="0"/>
              <a:t/>
            </a:r>
            <a:br>
              <a:rPr lang="en-US" dirty="0"/>
            </a:br>
            <a:endParaRPr lang="en-US" dirty="0"/>
          </a:p>
        </p:txBody>
      </p:sp>
      <p:sp>
        <p:nvSpPr>
          <p:cNvPr id="3" name="Content Placeholder 2"/>
          <p:cNvSpPr>
            <a:spLocks noGrp="1"/>
          </p:cNvSpPr>
          <p:nvPr>
            <p:ph idx="1"/>
          </p:nvPr>
        </p:nvSpPr>
        <p:spPr>
          <a:xfrm>
            <a:off x="748991" y="1350967"/>
            <a:ext cx="10515600" cy="5411516"/>
          </a:xfrm>
        </p:spPr>
        <p:txBody>
          <a:bodyPr>
            <a:normAutofit fontScale="77500" lnSpcReduction="20000"/>
          </a:bodyPr>
          <a:lstStyle/>
          <a:p>
            <a:r>
              <a:rPr lang="en-US" dirty="0" smtClean="0"/>
              <a:t>Diagnosis: Recognition of symptomatology</a:t>
            </a:r>
          </a:p>
          <a:p>
            <a:pPr lvl="1"/>
            <a:r>
              <a:rPr lang="en-US" u="sng" dirty="0" smtClean="0"/>
              <a:t>Change</a:t>
            </a:r>
            <a:r>
              <a:rPr lang="en-US" dirty="0" smtClean="0"/>
              <a:t> </a:t>
            </a:r>
            <a:r>
              <a:rPr lang="en-US" dirty="0"/>
              <a:t>in level of functioning</a:t>
            </a:r>
          </a:p>
          <a:p>
            <a:pPr lvl="2"/>
            <a:r>
              <a:rPr lang="en-US" dirty="0"/>
              <a:t>Withdrawal</a:t>
            </a:r>
          </a:p>
          <a:p>
            <a:pPr lvl="2"/>
            <a:r>
              <a:rPr lang="en-US" dirty="0"/>
              <a:t>Loss of Skills</a:t>
            </a:r>
          </a:p>
          <a:p>
            <a:pPr lvl="2"/>
            <a:r>
              <a:rPr lang="en-US" dirty="0" smtClean="0"/>
              <a:t>Isolation</a:t>
            </a:r>
          </a:p>
          <a:p>
            <a:r>
              <a:rPr lang="en-US" dirty="0" smtClean="0"/>
              <a:t>Biological Precipitating Factors</a:t>
            </a:r>
          </a:p>
          <a:p>
            <a:pPr lvl="1"/>
            <a:r>
              <a:rPr lang="en-US" dirty="0" smtClean="0"/>
              <a:t>“</a:t>
            </a:r>
            <a:r>
              <a:rPr lang="en-US" dirty="0"/>
              <a:t>Endogenous Depression”</a:t>
            </a:r>
          </a:p>
          <a:p>
            <a:pPr lvl="2"/>
            <a:r>
              <a:rPr lang="en-US" dirty="0"/>
              <a:t>Family Psychiatric History</a:t>
            </a:r>
          </a:p>
          <a:p>
            <a:pPr lvl="2"/>
            <a:r>
              <a:rPr lang="en-US" dirty="0"/>
              <a:t>Specifiable Genetic </a:t>
            </a:r>
            <a:r>
              <a:rPr lang="en-US" dirty="0" smtClean="0"/>
              <a:t>Syndrome</a:t>
            </a:r>
          </a:p>
          <a:p>
            <a:r>
              <a:rPr lang="en-US" dirty="0" smtClean="0"/>
              <a:t>Psychosocial Factors / Educational / Vocational Context</a:t>
            </a:r>
          </a:p>
          <a:p>
            <a:pPr lvl="1"/>
            <a:r>
              <a:rPr lang="en-US" dirty="0"/>
              <a:t>Loss (disruption of support, actual or perceived)</a:t>
            </a:r>
          </a:p>
          <a:p>
            <a:pPr lvl="2"/>
            <a:r>
              <a:rPr lang="en-US" dirty="0"/>
              <a:t>Social </a:t>
            </a:r>
            <a:r>
              <a:rPr lang="en-US" dirty="0" smtClean="0"/>
              <a:t>History</a:t>
            </a:r>
          </a:p>
          <a:p>
            <a:r>
              <a:rPr lang="en-US" dirty="0" smtClean="0"/>
              <a:t>Treatment Considerations</a:t>
            </a:r>
          </a:p>
          <a:p>
            <a:pPr lvl="1"/>
            <a:r>
              <a:rPr lang="en-US" dirty="0" smtClean="0"/>
              <a:t>Compensatory Skills Training</a:t>
            </a:r>
          </a:p>
          <a:p>
            <a:pPr lvl="1"/>
            <a:r>
              <a:rPr lang="en-US" dirty="0" smtClean="0"/>
              <a:t>Communicative Capacity</a:t>
            </a:r>
          </a:p>
          <a:p>
            <a:pPr lvl="1"/>
            <a:r>
              <a:rPr lang="en-US" dirty="0" smtClean="0"/>
              <a:t>Specific Interventions</a:t>
            </a:r>
          </a:p>
          <a:p>
            <a:pPr lvl="2"/>
            <a:r>
              <a:rPr lang="en-US" dirty="0" smtClean="0"/>
              <a:t>Positive Behavior Support</a:t>
            </a:r>
          </a:p>
          <a:p>
            <a:pPr lvl="2"/>
            <a:r>
              <a:rPr lang="en-US" dirty="0" smtClean="0"/>
              <a:t>Cognitive Behavioral Therapy</a:t>
            </a:r>
          </a:p>
          <a:p>
            <a:pPr lvl="2"/>
            <a:r>
              <a:rPr lang="en-US" dirty="0" smtClean="0"/>
              <a:t>Psychopharmacology</a:t>
            </a:r>
          </a:p>
          <a:p>
            <a:pPr lvl="2"/>
            <a:r>
              <a:rPr lang="en-US" dirty="0" smtClean="0"/>
              <a:t>Vocational Opportunity</a:t>
            </a:r>
          </a:p>
          <a:p>
            <a:pPr lvl="1"/>
            <a:endParaRPr lang="en-US" dirty="0" smtClean="0"/>
          </a:p>
        </p:txBody>
      </p:sp>
      <p:sp>
        <p:nvSpPr>
          <p:cNvPr id="4" name="Right Brace 3"/>
          <p:cNvSpPr/>
          <p:nvPr/>
        </p:nvSpPr>
        <p:spPr>
          <a:xfrm>
            <a:off x="4750420" y="5664820"/>
            <a:ext cx="133814" cy="9924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96107" y="5976383"/>
            <a:ext cx="6049926" cy="461665"/>
          </a:xfrm>
          <a:prstGeom prst="rect">
            <a:avLst/>
          </a:prstGeom>
          <a:noFill/>
        </p:spPr>
        <p:txBody>
          <a:bodyPr wrap="none" rtlCol="0">
            <a:spAutoFit/>
          </a:bodyPr>
          <a:lstStyle/>
          <a:p>
            <a:r>
              <a:rPr lang="en-US" sz="2400" i="1" dirty="0" smtClean="0">
                <a:solidFill>
                  <a:srgbClr val="0070C0"/>
                </a:solidFill>
              </a:rPr>
              <a:t>What proportion of ID-dep patients receive all?</a:t>
            </a:r>
            <a:endParaRPr lang="en-US" sz="2400" i="1" dirty="0">
              <a:solidFill>
                <a:srgbClr val="0070C0"/>
              </a:solidFill>
            </a:endParaRPr>
          </a:p>
        </p:txBody>
      </p:sp>
    </p:spTree>
    <p:extLst>
      <p:ext uri="{BB962C8B-B14F-4D97-AF65-F5344CB8AC3E}">
        <p14:creationId xmlns:p14="http://schemas.microsoft.com/office/powerpoint/2010/main" val="4061263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63"/>
            <a:ext cx="10515600" cy="1325563"/>
          </a:xfrm>
        </p:spPr>
        <p:txBody>
          <a:bodyPr>
            <a:normAutofit/>
          </a:bodyPr>
          <a:lstStyle/>
          <a:p>
            <a:r>
              <a:rPr lang="en-US" sz="2800" dirty="0" smtClean="0">
                <a:solidFill>
                  <a:srgbClr val="0070C0"/>
                </a:solidFill>
              </a:rPr>
              <a:t>Comprehensive appraisal of aggression in a young adult with </a:t>
            </a:r>
            <a:r>
              <a:rPr lang="en-US" sz="2800" dirty="0" smtClean="0">
                <a:solidFill>
                  <a:srgbClr val="0070C0"/>
                </a:solidFill>
              </a:rPr>
              <a:t>autism</a:t>
            </a:r>
            <a:endParaRPr lang="en-US" sz="2800" dirty="0">
              <a:solidFill>
                <a:srgbClr val="0070C0"/>
              </a:solidFill>
            </a:endParaRPr>
          </a:p>
        </p:txBody>
      </p:sp>
      <p:sp>
        <p:nvSpPr>
          <p:cNvPr id="3" name="Content Placeholder 2"/>
          <p:cNvSpPr>
            <a:spLocks noGrp="1"/>
          </p:cNvSpPr>
          <p:nvPr>
            <p:ph idx="1"/>
          </p:nvPr>
        </p:nvSpPr>
        <p:spPr>
          <a:xfrm>
            <a:off x="530942" y="1268600"/>
            <a:ext cx="11592232" cy="4976083"/>
          </a:xfrm>
        </p:spPr>
        <p:txBody>
          <a:bodyPr>
            <a:normAutofit fontScale="92500" lnSpcReduction="10000"/>
          </a:bodyPr>
          <a:lstStyle/>
          <a:p>
            <a:r>
              <a:rPr lang="en-US" dirty="0" smtClean="0"/>
              <a:t>BIOLOGICAL FACTORS: Complicating </a:t>
            </a:r>
            <a:r>
              <a:rPr lang="en-US" u="sng" dirty="0" smtClean="0"/>
              <a:t>medical</a:t>
            </a:r>
            <a:r>
              <a:rPr lang="en-US" dirty="0" smtClean="0"/>
              <a:t> or </a:t>
            </a:r>
            <a:r>
              <a:rPr lang="en-US" u="sng" dirty="0" smtClean="0"/>
              <a:t>psychiatric</a:t>
            </a:r>
            <a:r>
              <a:rPr lang="en-US" dirty="0" smtClean="0"/>
              <a:t> syndromes</a:t>
            </a:r>
          </a:p>
          <a:p>
            <a:pPr lvl="1"/>
            <a:r>
              <a:rPr lang="en-US" dirty="0" smtClean="0"/>
              <a:t>ADHD present or absent?</a:t>
            </a:r>
          </a:p>
          <a:p>
            <a:pPr lvl="1"/>
            <a:r>
              <a:rPr lang="en-US" dirty="0" smtClean="0"/>
              <a:t>Depression present or absent?</a:t>
            </a:r>
          </a:p>
          <a:p>
            <a:pPr lvl="1"/>
            <a:r>
              <a:rPr lang="en-US" dirty="0" smtClean="0"/>
              <a:t>Anxiety present or absent?</a:t>
            </a:r>
          </a:p>
          <a:p>
            <a:pPr lvl="1"/>
            <a:r>
              <a:rPr lang="en-US" dirty="0" smtClean="0"/>
              <a:t>Psychosis present or absent?</a:t>
            </a:r>
          </a:p>
          <a:p>
            <a:r>
              <a:rPr lang="en-US" dirty="0" smtClean="0"/>
              <a:t>PSYCHOSOCIAL Factors: Status of identity / relation to the environment</a:t>
            </a:r>
          </a:p>
          <a:p>
            <a:pPr lvl="1"/>
            <a:r>
              <a:rPr lang="en-US" dirty="0"/>
              <a:t>Agency, Role, Connection / Inclusion</a:t>
            </a:r>
          </a:p>
          <a:p>
            <a:pPr lvl="1"/>
            <a:r>
              <a:rPr lang="en-US" dirty="0"/>
              <a:t>Address Behavioral triggers / </a:t>
            </a:r>
            <a:r>
              <a:rPr lang="en-US" dirty="0" smtClean="0"/>
              <a:t>precipitants (Functional Behavior Analysis)</a:t>
            </a:r>
            <a:endParaRPr lang="en-US" dirty="0"/>
          </a:p>
          <a:p>
            <a:pPr lvl="1"/>
            <a:r>
              <a:rPr lang="en-US" dirty="0"/>
              <a:t>Status of Village of Support</a:t>
            </a:r>
          </a:p>
          <a:p>
            <a:pPr lvl="1"/>
            <a:r>
              <a:rPr lang="en-US" dirty="0"/>
              <a:t>Address gaps in critical aspects of interpersonal </a:t>
            </a:r>
            <a:r>
              <a:rPr lang="en-US" dirty="0" smtClean="0"/>
              <a:t>communication (Functional Communication)</a:t>
            </a:r>
            <a:endParaRPr lang="en-US" dirty="0"/>
          </a:p>
          <a:p>
            <a:pPr lvl="1"/>
            <a:r>
              <a:rPr lang="en-US" dirty="0"/>
              <a:t>Address necessary level of externally-imposed structure/support (least restrictive environment</a:t>
            </a:r>
            <a:r>
              <a:rPr lang="en-US" dirty="0" smtClean="0"/>
              <a:t>).</a:t>
            </a:r>
          </a:p>
          <a:p>
            <a:r>
              <a:rPr lang="en-US" dirty="0" smtClean="0"/>
              <a:t>TRAUMA</a:t>
            </a:r>
          </a:p>
          <a:p>
            <a:pPr lvl="1"/>
            <a:r>
              <a:rPr lang="en-US" dirty="0"/>
              <a:t>Post-traumatic stress disorder profile?</a:t>
            </a:r>
          </a:p>
          <a:p>
            <a:endParaRPr lang="en-US" dirty="0"/>
          </a:p>
        </p:txBody>
      </p:sp>
      <p:sp>
        <p:nvSpPr>
          <p:cNvPr id="4" name="TextBox 3"/>
          <p:cNvSpPr txBox="1"/>
          <p:nvPr/>
        </p:nvSpPr>
        <p:spPr>
          <a:xfrm>
            <a:off x="1590472" y="6355977"/>
            <a:ext cx="9260677" cy="369332"/>
          </a:xfrm>
          <a:prstGeom prst="rect">
            <a:avLst/>
          </a:prstGeom>
          <a:noFill/>
        </p:spPr>
        <p:txBody>
          <a:bodyPr wrap="none" rtlCol="0">
            <a:spAutoFit/>
          </a:bodyPr>
          <a:lstStyle/>
          <a:p>
            <a:r>
              <a:rPr lang="en-US" i="1" dirty="0" smtClean="0">
                <a:solidFill>
                  <a:srgbClr val="0070C0"/>
                </a:solidFill>
              </a:rPr>
              <a:t>Are all individuals with autism and aggression receiving these aspects of consideration / support?</a:t>
            </a:r>
            <a:endParaRPr lang="en-US" i="1" dirty="0">
              <a:solidFill>
                <a:srgbClr val="0070C0"/>
              </a:solidFill>
            </a:endParaRPr>
          </a:p>
        </p:txBody>
      </p:sp>
    </p:spTree>
    <p:extLst>
      <p:ext uri="{BB962C8B-B14F-4D97-AF65-F5344CB8AC3E}">
        <p14:creationId xmlns:p14="http://schemas.microsoft.com/office/powerpoint/2010/main" val="1126864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2295</TotalTime>
  <Words>1769</Words>
  <Application>Microsoft Office PowerPoint</Application>
  <PresentationFormat>Widescreen</PresentationFormat>
  <Paragraphs>129</Paragraphs>
  <Slides>22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22</vt:i4>
      </vt:variant>
    </vt:vector>
  </HeadingPairs>
  <TitlesOfParts>
    <vt:vector size="30" baseType="lpstr">
      <vt:lpstr>Arial</vt:lpstr>
      <vt:lpstr>Calibri</vt:lpstr>
      <vt:lpstr>Calibri Light</vt:lpstr>
      <vt:lpstr>Symbol</vt:lpstr>
      <vt:lpstr>Times New Roman</vt:lpstr>
      <vt:lpstr>Wingdings</vt:lpstr>
      <vt:lpstr>Office Theme</vt:lpstr>
      <vt:lpstr>1_Office Theme</vt:lpstr>
      <vt:lpstr>PowerPoint Presentation</vt:lpstr>
      <vt:lpstr>PowerPoint Presentation</vt:lpstr>
      <vt:lpstr>PowerPoint Presentation</vt:lpstr>
      <vt:lpstr>Recognition of dual diagnosis</vt:lpstr>
      <vt:lpstr>PowerPoint Presentation</vt:lpstr>
      <vt:lpstr>Precipitating Factors</vt:lpstr>
      <vt:lpstr>Intervention relevant to both DD and BH</vt:lpstr>
      <vt:lpstr>Comprehensive appraisal and treatment of depression in a young adult with intellectual disability </vt:lpstr>
      <vt:lpstr>Comprehensive appraisal of aggression in a young adult with autism</vt:lpstr>
      <vt:lpstr>Comprehensive treatment of aggression in a young adult with autism</vt:lpstr>
      <vt:lpstr>PowerPoint Presentation</vt:lpstr>
      <vt:lpstr>PowerPoint Presentation</vt:lpstr>
      <vt:lpstr>PowerPoint Presentation</vt:lpstr>
      <vt:lpstr>PowerPoint Presentation</vt:lpstr>
      <vt:lpstr>ECHO 1: 16 year old female who is at risk of losing a placement: unmanageable sexual compulsion / agitated tirades over management of screen time</vt:lpstr>
      <vt:lpstr>A new app  for clinical decision support!</vt:lpstr>
      <vt:lpstr>Depression Psychological and Social Factors  Existential Conflict </vt:lpstr>
      <vt:lpstr>PowerPoint Presentation</vt:lpstr>
      <vt:lpstr>Consider Unresolved Trauma</vt:lpstr>
      <vt:lpstr>Aggression Safety Concerns Specific to Aggression</vt:lpstr>
      <vt:lpstr>Aggression Comprehensive Intervention Biological Therapies (Psychopharm)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 John</dc:creator>
  <cp:lastModifiedBy>Constantino, John</cp:lastModifiedBy>
  <cp:revision>70</cp:revision>
  <dcterms:created xsi:type="dcterms:W3CDTF">2019-02-28T01:32:03Z</dcterms:created>
  <dcterms:modified xsi:type="dcterms:W3CDTF">2021-03-16T22:07:20Z</dcterms:modified>
</cp:coreProperties>
</file>