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6"/>
  </p:notesMasterIdLst>
  <p:sldIdLst>
    <p:sldId id="349" r:id="rId2"/>
    <p:sldId id="339" r:id="rId3"/>
    <p:sldId id="327" r:id="rId4"/>
    <p:sldId id="298" r:id="rId5"/>
    <p:sldId id="300" r:id="rId6"/>
    <p:sldId id="302" r:id="rId7"/>
    <p:sldId id="324" r:id="rId8"/>
    <p:sldId id="382" r:id="rId9"/>
    <p:sldId id="383" r:id="rId10"/>
    <p:sldId id="350" r:id="rId11"/>
    <p:sldId id="351" r:id="rId12"/>
    <p:sldId id="352" r:id="rId13"/>
    <p:sldId id="301" r:id="rId14"/>
    <p:sldId id="341" r:id="rId15"/>
    <p:sldId id="343" r:id="rId16"/>
    <p:sldId id="344" r:id="rId17"/>
    <p:sldId id="345" r:id="rId18"/>
    <p:sldId id="346" r:id="rId19"/>
    <p:sldId id="347" r:id="rId20"/>
    <p:sldId id="348" r:id="rId21"/>
    <p:sldId id="353" r:id="rId22"/>
    <p:sldId id="355" r:id="rId23"/>
    <p:sldId id="354" r:id="rId24"/>
    <p:sldId id="356" r:id="rId25"/>
    <p:sldId id="357" r:id="rId26"/>
    <p:sldId id="358" r:id="rId27"/>
    <p:sldId id="359" r:id="rId28"/>
    <p:sldId id="360" r:id="rId29"/>
    <p:sldId id="361" r:id="rId30"/>
    <p:sldId id="362" r:id="rId31"/>
    <p:sldId id="363" r:id="rId32"/>
    <p:sldId id="384" r:id="rId33"/>
    <p:sldId id="381" r:id="rId34"/>
    <p:sldId id="308" r:id="rId35"/>
  </p:sldIdLst>
  <p:sldSz cx="9144000" cy="5143500" type="screen16x9"/>
  <p:notesSz cx="6858000" cy="9144000"/>
  <p:embeddedFontLst>
    <p:embeddedFont>
      <p:font typeface="Anton" pitchFamily="2" charset="77"/>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00"/>
    <a:srgbClr val="FF2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8"/>
    <p:restoredTop sz="86498"/>
  </p:normalViewPr>
  <p:slideViewPr>
    <p:cSldViewPr snapToGrid="0">
      <p:cViewPr varScale="1">
        <p:scale>
          <a:sx n="112" d="100"/>
          <a:sy n="112" d="100"/>
        </p:scale>
        <p:origin x="54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71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56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220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753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512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61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87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488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356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7039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094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44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948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3274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2184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4549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541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403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346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243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8401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40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1906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6414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21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571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391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83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66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38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572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docs.google.com/document/d/1_d4d_cL5sdAfbvOj356TGIKfJgQBQ0GFk4wRXGDGmNg/edi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00025" y="1195715"/>
            <a:ext cx="8743950" cy="31723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65;p33">
            <a:extLst>
              <a:ext uri="{FF2B5EF4-FFF2-40B4-BE49-F238E27FC236}">
                <a16:creationId xmlns:a16="http://schemas.microsoft.com/office/drawing/2014/main" id="{08F89BD7-B19F-184A-B4B7-6835075D9116}"/>
              </a:ext>
            </a:extLst>
          </p:cNvPr>
          <p:cNvSpPr txBox="1">
            <a:spLocks/>
          </p:cNvSpPr>
          <p:nvPr/>
        </p:nvSpPr>
        <p:spPr>
          <a:xfrm>
            <a:off x="0" y="3090513"/>
            <a:ext cx="9144000"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a:highlight>
                  <a:srgbClr val="FFFFFF"/>
                </a:highlight>
                <a:latin typeface="Galano Grotesque Alt" pitchFamily="2" charset="77"/>
              </a:rPr>
              <a:t>PROMOTING INCLUSION:</a:t>
            </a:r>
          </a:p>
          <a:p>
            <a:pPr algn="l"/>
            <a:endParaRPr lang="en-US" dirty="0">
              <a:highlight>
                <a:srgbClr val="FFFFFF"/>
              </a:highlight>
              <a:latin typeface="Galano Grotesque Alt" pitchFamily="2" charset="77"/>
            </a:endParaRPr>
          </a:p>
          <a:p>
            <a:r>
              <a:rPr lang="en-US" dirty="0">
                <a:highlight>
                  <a:srgbClr val="FFFFFF"/>
                </a:highlight>
                <a:latin typeface="Galano Grotesque Alt" pitchFamily="2" charset="77"/>
              </a:rPr>
              <a:t>A </a:t>
            </a:r>
            <a:r>
              <a:rPr lang="en-US" i="1" dirty="0">
                <a:highlight>
                  <a:srgbClr val="FFFFFF"/>
                </a:highlight>
                <a:latin typeface="Galano Grotesque Alt" pitchFamily="2" charset="77"/>
              </a:rPr>
              <a:t>Culturally Responsive Toolkit</a:t>
            </a:r>
          </a:p>
          <a:p>
            <a:r>
              <a:rPr lang="en-US" dirty="0">
                <a:highlight>
                  <a:srgbClr val="FFFFFF"/>
                </a:highlight>
                <a:latin typeface="Galano Grotesque Alt" pitchFamily="2" charset="77"/>
              </a:rPr>
              <a:t>for Health Professionals that </a:t>
            </a:r>
          </a:p>
          <a:p>
            <a:r>
              <a:rPr lang="en-US" dirty="0">
                <a:highlight>
                  <a:srgbClr val="FFFFFF"/>
                </a:highlight>
                <a:latin typeface="Galano Grotesque Alt" pitchFamily="2" charset="77"/>
              </a:rPr>
              <a:t>Work with Transition Age Youth </a:t>
            </a:r>
          </a:p>
        </p:txBody>
      </p:sp>
    </p:spTree>
    <p:extLst>
      <p:ext uri="{BB962C8B-B14F-4D97-AF65-F5344CB8AC3E}">
        <p14:creationId xmlns:p14="http://schemas.microsoft.com/office/powerpoint/2010/main" val="130372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5;p33">
            <a:extLst>
              <a:ext uri="{FF2B5EF4-FFF2-40B4-BE49-F238E27FC236}">
                <a16:creationId xmlns:a16="http://schemas.microsoft.com/office/drawing/2014/main" id="{DC0BAEB9-ECAD-CC4A-B399-32FE96D1BC2C}"/>
              </a:ext>
            </a:extLst>
          </p:cNvPr>
          <p:cNvSpPr txBox="1">
            <a:spLocks/>
          </p:cNvSpPr>
          <p:nvPr/>
        </p:nvSpPr>
        <p:spPr>
          <a:xfrm>
            <a:off x="87303" y="-126362"/>
            <a:ext cx="9034642"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000" dirty="0">
                <a:solidFill>
                  <a:schemeClr val="tx1"/>
                </a:solidFill>
                <a:highlight>
                  <a:srgbClr val="FFFFFF"/>
                </a:highlight>
                <a:latin typeface="Galano Grotesque Alt" pitchFamily="2" charset="77"/>
                <a:ea typeface="Anton"/>
                <a:cs typeface="Anton"/>
                <a:sym typeface="Anton"/>
              </a:rPr>
              <a:t>IDENTITY ACTIVITY</a:t>
            </a:r>
          </a:p>
        </p:txBody>
      </p:sp>
      <p:pic>
        <p:nvPicPr>
          <p:cNvPr id="7" name="Picture 6">
            <a:extLst>
              <a:ext uri="{FF2B5EF4-FFF2-40B4-BE49-F238E27FC236}">
                <a16:creationId xmlns:a16="http://schemas.microsoft.com/office/drawing/2014/main" id="{2ADE138A-D635-9848-BE0F-A441E3B69824}"/>
              </a:ext>
            </a:extLst>
          </p:cNvPr>
          <p:cNvPicPr>
            <a:picLocks noChangeAspect="1"/>
          </p:cNvPicPr>
          <p:nvPr/>
        </p:nvPicPr>
        <p:blipFill>
          <a:blip r:embed="rId4"/>
          <a:stretch>
            <a:fillRect/>
          </a:stretch>
        </p:blipFill>
        <p:spPr>
          <a:xfrm>
            <a:off x="311700" y="937895"/>
            <a:ext cx="8648700" cy="4051300"/>
          </a:xfrm>
          <a:prstGeom prst="rect">
            <a:avLst/>
          </a:prstGeom>
        </p:spPr>
      </p:pic>
    </p:spTree>
    <p:extLst>
      <p:ext uri="{BB962C8B-B14F-4D97-AF65-F5344CB8AC3E}">
        <p14:creationId xmlns:p14="http://schemas.microsoft.com/office/powerpoint/2010/main" val="162718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5;p33">
            <a:extLst>
              <a:ext uri="{FF2B5EF4-FFF2-40B4-BE49-F238E27FC236}">
                <a16:creationId xmlns:a16="http://schemas.microsoft.com/office/drawing/2014/main" id="{DC0BAEB9-ECAD-CC4A-B399-32FE96D1BC2C}"/>
              </a:ext>
            </a:extLst>
          </p:cNvPr>
          <p:cNvSpPr txBox="1">
            <a:spLocks/>
          </p:cNvSpPr>
          <p:nvPr/>
        </p:nvSpPr>
        <p:spPr>
          <a:xfrm>
            <a:off x="109358" y="348834"/>
            <a:ext cx="9034642"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000" dirty="0">
                <a:solidFill>
                  <a:schemeClr val="tx1"/>
                </a:solidFill>
                <a:highlight>
                  <a:srgbClr val="FFFFFF"/>
                </a:highlight>
                <a:latin typeface="Galano Grotesque Alt" pitchFamily="2" charset="77"/>
                <a:ea typeface="Anton"/>
                <a:cs typeface="Anton"/>
                <a:sym typeface="Anton"/>
              </a:rPr>
              <a:t>CHOOSE THE IDENTITY THAT </a:t>
            </a:r>
          </a:p>
          <a:p>
            <a:r>
              <a:rPr lang="en-US" sz="4000" dirty="0">
                <a:solidFill>
                  <a:schemeClr val="tx1"/>
                </a:solidFill>
                <a:highlight>
                  <a:srgbClr val="FFFFFF"/>
                </a:highlight>
                <a:latin typeface="Galano Grotesque Alt" pitchFamily="2" charset="77"/>
                <a:ea typeface="Anton"/>
                <a:cs typeface="Anton"/>
                <a:sym typeface="Anton"/>
              </a:rPr>
              <a:t>YOU FEEL THE </a:t>
            </a:r>
            <a:r>
              <a:rPr lang="en-US" sz="4000" u="sng" dirty="0">
                <a:solidFill>
                  <a:schemeClr val="tx1"/>
                </a:solidFill>
                <a:highlight>
                  <a:srgbClr val="FFFFFF"/>
                </a:highlight>
                <a:latin typeface="Galano Grotesque Alt" pitchFamily="2" charset="77"/>
                <a:ea typeface="Anton"/>
                <a:cs typeface="Anton"/>
                <a:sym typeface="Anton"/>
              </a:rPr>
              <a:t>MOST</a:t>
            </a:r>
            <a:r>
              <a:rPr lang="en-US" sz="4000" dirty="0">
                <a:solidFill>
                  <a:schemeClr val="tx1"/>
                </a:solidFill>
                <a:highlight>
                  <a:srgbClr val="FFFFFF"/>
                </a:highlight>
                <a:latin typeface="Galano Grotesque Alt" pitchFamily="2" charset="77"/>
                <a:ea typeface="Anton"/>
                <a:cs typeface="Anton"/>
                <a:sym typeface="Anton"/>
              </a:rPr>
              <a:t> SAFEST?</a:t>
            </a:r>
          </a:p>
        </p:txBody>
      </p:sp>
      <p:pic>
        <p:nvPicPr>
          <p:cNvPr id="7" name="Picture 6">
            <a:extLst>
              <a:ext uri="{FF2B5EF4-FFF2-40B4-BE49-F238E27FC236}">
                <a16:creationId xmlns:a16="http://schemas.microsoft.com/office/drawing/2014/main" id="{2ADE138A-D635-9848-BE0F-A441E3B69824}"/>
              </a:ext>
            </a:extLst>
          </p:cNvPr>
          <p:cNvPicPr>
            <a:picLocks noChangeAspect="1"/>
          </p:cNvPicPr>
          <p:nvPr/>
        </p:nvPicPr>
        <p:blipFill>
          <a:blip r:embed="rId4"/>
          <a:stretch>
            <a:fillRect/>
          </a:stretch>
        </p:blipFill>
        <p:spPr>
          <a:xfrm>
            <a:off x="879184" y="1457422"/>
            <a:ext cx="7494990" cy="3510869"/>
          </a:xfrm>
          <a:prstGeom prst="rect">
            <a:avLst/>
          </a:prstGeom>
        </p:spPr>
      </p:pic>
    </p:spTree>
    <p:extLst>
      <p:ext uri="{BB962C8B-B14F-4D97-AF65-F5344CB8AC3E}">
        <p14:creationId xmlns:p14="http://schemas.microsoft.com/office/powerpoint/2010/main" val="349752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65;p33">
            <a:extLst>
              <a:ext uri="{FF2B5EF4-FFF2-40B4-BE49-F238E27FC236}">
                <a16:creationId xmlns:a16="http://schemas.microsoft.com/office/drawing/2014/main" id="{DC0BAEB9-ECAD-CC4A-B399-32FE96D1BC2C}"/>
              </a:ext>
            </a:extLst>
          </p:cNvPr>
          <p:cNvSpPr txBox="1">
            <a:spLocks/>
          </p:cNvSpPr>
          <p:nvPr/>
        </p:nvSpPr>
        <p:spPr>
          <a:xfrm>
            <a:off x="109358" y="348834"/>
            <a:ext cx="9034642"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000" dirty="0">
                <a:solidFill>
                  <a:schemeClr val="tx1"/>
                </a:solidFill>
                <a:highlight>
                  <a:srgbClr val="FFFFFF"/>
                </a:highlight>
                <a:latin typeface="Galano Grotesque Alt" pitchFamily="2" charset="77"/>
                <a:ea typeface="Anton"/>
                <a:cs typeface="Anton"/>
                <a:sym typeface="Anton"/>
              </a:rPr>
              <a:t>CHOOSE THE IDENTITY THAT </a:t>
            </a:r>
          </a:p>
          <a:p>
            <a:r>
              <a:rPr lang="en-US" sz="4000" dirty="0">
                <a:solidFill>
                  <a:schemeClr val="tx1"/>
                </a:solidFill>
                <a:highlight>
                  <a:srgbClr val="FFFFFF"/>
                </a:highlight>
                <a:latin typeface="Galano Grotesque Alt" pitchFamily="2" charset="77"/>
                <a:ea typeface="Anton"/>
                <a:cs typeface="Anton"/>
                <a:sym typeface="Anton"/>
              </a:rPr>
              <a:t>YOU FEEL THE </a:t>
            </a:r>
            <a:r>
              <a:rPr lang="en-US" sz="4000" u="sng" dirty="0">
                <a:solidFill>
                  <a:schemeClr val="tx1"/>
                </a:solidFill>
                <a:highlight>
                  <a:srgbClr val="FFFFFF"/>
                </a:highlight>
                <a:latin typeface="Galano Grotesque Alt" pitchFamily="2" charset="77"/>
                <a:ea typeface="Anton"/>
                <a:cs typeface="Anton"/>
                <a:sym typeface="Anton"/>
              </a:rPr>
              <a:t>LEAST</a:t>
            </a:r>
            <a:r>
              <a:rPr lang="en-US" sz="4000" dirty="0">
                <a:solidFill>
                  <a:schemeClr val="tx1"/>
                </a:solidFill>
                <a:highlight>
                  <a:srgbClr val="FFFFFF"/>
                </a:highlight>
                <a:latin typeface="Galano Grotesque Alt" pitchFamily="2" charset="77"/>
                <a:ea typeface="Anton"/>
                <a:cs typeface="Anton"/>
                <a:sym typeface="Anton"/>
              </a:rPr>
              <a:t> SAFEST?</a:t>
            </a:r>
          </a:p>
        </p:txBody>
      </p:sp>
      <p:pic>
        <p:nvPicPr>
          <p:cNvPr id="7" name="Picture 6">
            <a:extLst>
              <a:ext uri="{FF2B5EF4-FFF2-40B4-BE49-F238E27FC236}">
                <a16:creationId xmlns:a16="http://schemas.microsoft.com/office/drawing/2014/main" id="{2ADE138A-D635-9848-BE0F-A441E3B69824}"/>
              </a:ext>
            </a:extLst>
          </p:cNvPr>
          <p:cNvPicPr>
            <a:picLocks noChangeAspect="1"/>
          </p:cNvPicPr>
          <p:nvPr/>
        </p:nvPicPr>
        <p:blipFill>
          <a:blip r:embed="rId4"/>
          <a:stretch>
            <a:fillRect/>
          </a:stretch>
        </p:blipFill>
        <p:spPr>
          <a:xfrm>
            <a:off x="879184" y="1457422"/>
            <a:ext cx="7494990" cy="3510869"/>
          </a:xfrm>
          <a:prstGeom prst="rect">
            <a:avLst/>
          </a:prstGeom>
        </p:spPr>
      </p:pic>
    </p:spTree>
    <p:extLst>
      <p:ext uri="{BB962C8B-B14F-4D97-AF65-F5344CB8AC3E}">
        <p14:creationId xmlns:p14="http://schemas.microsoft.com/office/powerpoint/2010/main" val="344895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601AF8-7F4B-BB40-838B-E8ABEE4AEB7D}"/>
              </a:ext>
            </a:extLst>
          </p:cNvPr>
          <p:cNvPicPr>
            <a:picLocks noChangeAspect="1"/>
          </p:cNvPicPr>
          <p:nvPr/>
        </p:nvPicPr>
        <p:blipFill>
          <a:blip r:embed="rId4"/>
          <a:stretch>
            <a:fillRect/>
          </a:stretch>
        </p:blipFill>
        <p:spPr>
          <a:xfrm>
            <a:off x="389374" y="256132"/>
            <a:ext cx="8365251" cy="4631235"/>
          </a:xfrm>
          <a:prstGeom prst="rect">
            <a:avLst/>
          </a:prstGeom>
        </p:spPr>
      </p:pic>
    </p:spTree>
    <p:extLst>
      <p:ext uri="{BB962C8B-B14F-4D97-AF65-F5344CB8AC3E}">
        <p14:creationId xmlns:p14="http://schemas.microsoft.com/office/powerpoint/2010/main" val="423483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FE62FC0-8C08-1F49-8898-514A28D95837}"/>
              </a:ext>
            </a:extLst>
          </p:cNvPr>
          <p:cNvPicPr>
            <a:picLocks noChangeAspect="1"/>
          </p:cNvPicPr>
          <p:nvPr/>
        </p:nvPicPr>
        <p:blipFill>
          <a:blip r:embed="rId4"/>
          <a:stretch>
            <a:fillRect/>
          </a:stretch>
        </p:blipFill>
        <p:spPr>
          <a:xfrm>
            <a:off x="531013" y="208881"/>
            <a:ext cx="7698587" cy="4725738"/>
          </a:xfrm>
          <a:prstGeom prst="rect">
            <a:avLst/>
          </a:prstGeom>
        </p:spPr>
      </p:pic>
    </p:spTree>
    <p:extLst>
      <p:ext uri="{BB962C8B-B14F-4D97-AF65-F5344CB8AC3E}">
        <p14:creationId xmlns:p14="http://schemas.microsoft.com/office/powerpoint/2010/main" val="383075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5B0692-19E2-2E45-9D8F-04CDE435BC92}"/>
              </a:ext>
            </a:extLst>
          </p:cNvPr>
          <p:cNvPicPr>
            <a:picLocks noChangeAspect="1"/>
          </p:cNvPicPr>
          <p:nvPr/>
        </p:nvPicPr>
        <p:blipFill>
          <a:blip r:embed="rId4"/>
          <a:stretch>
            <a:fillRect/>
          </a:stretch>
        </p:blipFill>
        <p:spPr>
          <a:xfrm>
            <a:off x="386267" y="475153"/>
            <a:ext cx="8371465" cy="4193194"/>
          </a:xfrm>
          <a:prstGeom prst="rect">
            <a:avLst/>
          </a:prstGeom>
        </p:spPr>
      </p:pic>
    </p:spTree>
    <p:extLst>
      <p:ext uri="{BB962C8B-B14F-4D97-AF65-F5344CB8AC3E}">
        <p14:creationId xmlns:p14="http://schemas.microsoft.com/office/powerpoint/2010/main" val="315706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183411" y="154305"/>
            <a:ext cx="8743950" cy="1992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740B053-D0DF-2C44-B1EB-D65DF2B73615}"/>
              </a:ext>
            </a:extLst>
          </p:cNvPr>
          <p:cNvPicPr>
            <a:picLocks noChangeAspect="1"/>
          </p:cNvPicPr>
          <p:nvPr/>
        </p:nvPicPr>
        <p:blipFill>
          <a:blip r:embed="rId4"/>
          <a:stretch>
            <a:fillRect/>
          </a:stretch>
        </p:blipFill>
        <p:spPr>
          <a:xfrm>
            <a:off x="381341" y="283985"/>
            <a:ext cx="8348089" cy="1733374"/>
          </a:xfrm>
          <a:prstGeom prst="rect">
            <a:avLst/>
          </a:prstGeom>
        </p:spPr>
      </p:pic>
      <p:sp>
        <p:nvSpPr>
          <p:cNvPr id="4" name="Rectangle 3">
            <a:extLst>
              <a:ext uri="{FF2B5EF4-FFF2-40B4-BE49-F238E27FC236}">
                <a16:creationId xmlns:a16="http://schemas.microsoft.com/office/drawing/2014/main" id="{47B12931-E67B-4347-8CA7-C4AB04002C4E}"/>
              </a:ext>
            </a:extLst>
          </p:cNvPr>
          <p:cNvSpPr/>
          <p:nvPr/>
        </p:nvSpPr>
        <p:spPr>
          <a:xfrm>
            <a:off x="504996" y="2494419"/>
            <a:ext cx="8134008" cy="2189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65;p33">
            <a:extLst>
              <a:ext uri="{FF2B5EF4-FFF2-40B4-BE49-F238E27FC236}">
                <a16:creationId xmlns:a16="http://schemas.microsoft.com/office/drawing/2014/main" id="{7C62B910-7529-5D42-BEB5-86BF48AC91EC}"/>
              </a:ext>
            </a:extLst>
          </p:cNvPr>
          <p:cNvSpPr txBox="1">
            <a:spLocks/>
          </p:cNvSpPr>
          <p:nvPr/>
        </p:nvSpPr>
        <p:spPr>
          <a:xfrm>
            <a:off x="721635" y="3437099"/>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1143000" indent="-1143000" algn="l">
              <a:buAutoNum type="arabicPeriod"/>
            </a:pPr>
            <a:r>
              <a:rPr lang="en-US" sz="3200" dirty="0">
                <a:solidFill>
                  <a:schemeClr val="tx1"/>
                </a:solidFill>
                <a:highlight>
                  <a:srgbClr val="FFFFFF"/>
                </a:highlight>
                <a:latin typeface="Galano Grotesque Alt" pitchFamily="2" charset="77"/>
                <a:ea typeface="Anton"/>
                <a:cs typeface="Anton"/>
                <a:sym typeface="Anton"/>
              </a:rPr>
              <a:t>Work on becoming self-aware</a:t>
            </a:r>
          </a:p>
          <a:p>
            <a:pPr marL="1143000" indent="-1143000" algn="l">
              <a:buAutoNum type="arabicPeriod"/>
            </a:pPr>
            <a:r>
              <a:rPr lang="en-US" sz="3200" dirty="0">
                <a:solidFill>
                  <a:schemeClr val="tx1"/>
                </a:solidFill>
                <a:highlight>
                  <a:srgbClr val="FFFFFF"/>
                </a:highlight>
                <a:latin typeface="Galano Grotesque Alt" pitchFamily="2" charset="77"/>
                <a:ea typeface="Anton"/>
                <a:cs typeface="Anton"/>
                <a:sym typeface="Anton"/>
              </a:rPr>
              <a:t>Begin to analyze ourselves</a:t>
            </a:r>
          </a:p>
          <a:p>
            <a:pPr marL="1143000" indent="-1143000" algn="l">
              <a:buAutoNum type="arabicPeriod"/>
            </a:pPr>
            <a:r>
              <a:rPr lang="en-US" sz="3200" dirty="0">
                <a:solidFill>
                  <a:schemeClr val="tx1"/>
                </a:solidFill>
                <a:highlight>
                  <a:srgbClr val="FFFFFF"/>
                </a:highlight>
                <a:latin typeface="Galano Grotesque Alt" pitchFamily="2" charset="77"/>
                <a:ea typeface="Anton"/>
                <a:cs typeface="Anton"/>
                <a:sym typeface="Anton"/>
              </a:rPr>
              <a:t>Take concrete steps</a:t>
            </a:r>
          </a:p>
          <a:p>
            <a:pPr marL="1143000" indent="-1143000" algn="l">
              <a:buAutoNum type="arabicPeriod"/>
            </a:pPr>
            <a:r>
              <a:rPr lang="en-US" sz="3200" dirty="0">
                <a:solidFill>
                  <a:schemeClr val="tx1"/>
                </a:solidFill>
                <a:highlight>
                  <a:srgbClr val="FFFFFF"/>
                </a:highlight>
                <a:latin typeface="Galano Grotesque Alt" pitchFamily="2" charset="77"/>
                <a:ea typeface="Anton"/>
                <a:cs typeface="Anton"/>
                <a:sym typeface="Anton"/>
              </a:rPr>
              <a:t>Considerations</a:t>
            </a:r>
          </a:p>
        </p:txBody>
      </p:sp>
    </p:spTree>
    <p:extLst>
      <p:ext uri="{BB962C8B-B14F-4D97-AF65-F5344CB8AC3E}">
        <p14:creationId xmlns:p14="http://schemas.microsoft.com/office/powerpoint/2010/main" val="116942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65;p33">
            <a:extLst>
              <a:ext uri="{FF2B5EF4-FFF2-40B4-BE49-F238E27FC236}">
                <a16:creationId xmlns:a16="http://schemas.microsoft.com/office/drawing/2014/main" id="{90A8D941-960B-3749-9A49-219CA9625145}"/>
              </a:ext>
            </a:extLst>
          </p:cNvPr>
          <p:cNvSpPr txBox="1">
            <a:spLocks/>
          </p:cNvSpPr>
          <p:nvPr/>
        </p:nvSpPr>
        <p:spPr>
          <a:xfrm>
            <a:off x="473681" y="3479846"/>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n-US" sz="2000" b="1" dirty="0">
                <a:highlight>
                  <a:srgbClr val="FFFFFF"/>
                </a:highlight>
                <a:latin typeface="Galano Grotesque Alt" pitchFamily="2" charset="77"/>
              </a:rPr>
              <a:t>1. Be Clear about Your Own Attitudes and Biases</a:t>
            </a:r>
          </a:p>
          <a:p>
            <a:pPr algn="l"/>
            <a:endParaRPr lang="en-US" sz="2000" b="1" dirty="0">
              <a:highlight>
                <a:srgbClr val="FFFFFF"/>
              </a:highlight>
              <a:latin typeface="Galano Grotesque Alt" pitchFamily="2" charset="77"/>
            </a:endParaRPr>
          </a:p>
          <a:p>
            <a:pPr algn="l"/>
            <a:r>
              <a:rPr lang="en-US" sz="2000" b="1" dirty="0">
                <a:highlight>
                  <a:srgbClr val="FFFFFF"/>
                </a:highlight>
                <a:latin typeface="Galano Grotesque Alt" pitchFamily="2" charset="77"/>
              </a:rPr>
              <a:t>2. Understand How Discrimination, Including Racism,</a:t>
            </a:r>
          </a:p>
          <a:p>
            <a:pPr algn="l"/>
            <a:r>
              <a:rPr lang="en-US" sz="2000" b="1" dirty="0">
                <a:highlight>
                  <a:srgbClr val="FFFFFF"/>
                </a:highlight>
                <a:latin typeface="Galano Grotesque Alt" pitchFamily="2" charset="77"/>
              </a:rPr>
              <a:t>     Homophobia, and Transphobia Affect Youth </a:t>
            </a:r>
          </a:p>
          <a:p>
            <a:pPr algn="l"/>
            <a:endParaRPr lang="en-US" sz="2000" dirty="0">
              <a:highlight>
                <a:srgbClr val="FFFFFF"/>
              </a:highlight>
              <a:latin typeface="Galano Grotesque Alt" pitchFamily="2" charset="77"/>
            </a:endParaRPr>
          </a:p>
          <a:p>
            <a:pPr algn="l"/>
            <a:r>
              <a:rPr lang="en-US" sz="2000" b="1" dirty="0">
                <a:highlight>
                  <a:srgbClr val="FFFFFF"/>
                </a:highlight>
                <a:latin typeface="Galano Grotesque Alt" pitchFamily="2" charset="77"/>
              </a:rPr>
              <a:t>3. Take Action to Ensure All Young People Feel Affirmed at Your </a:t>
            </a:r>
          </a:p>
          <a:p>
            <a:pPr algn="l"/>
            <a:r>
              <a:rPr lang="en-US" sz="2000" b="1" dirty="0">
                <a:highlight>
                  <a:srgbClr val="FFFFFF"/>
                </a:highlight>
                <a:latin typeface="Galano Grotesque Alt" pitchFamily="2" charset="77"/>
              </a:rPr>
              <a:t>    Organization. </a:t>
            </a:r>
          </a:p>
          <a:p>
            <a:pPr algn="l"/>
            <a:endParaRPr lang="en-US" sz="2000" dirty="0">
              <a:highlight>
                <a:srgbClr val="FFFFFF"/>
              </a:highlight>
              <a:latin typeface="Galano Grotesque Alt" pitchFamily="2" charset="77"/>
            </a:endParaRPr>
          </a:p>
          <a:p>
            <a:pPr algn="l"/>
            <a:r>
              <a:rPr lang="en-US" sz="2000" b="1" dirty="0">
                <a:highlight>
                  <a:srgbClr val="FFFFFF"/>
                </a:highlight>
                <a:latin typeface="Galano Grotesque Alt" pitchFamily="2" charset="77"/>
              </a:rPr>
              <a:t>4. Support Youth and Staff in Your Agency to Be in Support of   </a:t>
            </a:r>
          </a:p>
          <a:p>
            <a:pPr algn="l"/>
            <a:r>
              <a:rPr lang="en-US" sz="2000" b="1" dirty="0">
                <a:highlight>
                  <a:srgbClr val="FFFFFF"/>
                </a:highlight>
                <a:latin typeface="Galano Grotesque Alt" pitchFamily="2" charset="77"/>
              </a:rPr>
              <a:t>     Young People from Marginalized Backgrounds</a:t>
            </a:r>
            <a:endParaRPr lang="en-US" sz="2000" dirty="0">
              <a:highlight>
                <a:srgbClr val="FFFFFF"/>
              </a:highlight>
              <a:latin typeface="Galano Grotesque Alt" pitchFamily="2" charset="77"/>
            </a:endParaRPr>
          </a:p>
        </p:txBody>
      </p:sp>
      <p:pic>
        <p:nvPicPr>
          <p:cNvPr id="5" name="Picture 4">
            <a:extLst>
              <a:ext uri="{FF2B5EF4-FFF2-40B4-BE49-F238E27FC236}">
                <a16:creationId xmlns:a16="http://schemas.microsoft.com/office/drawing/2014/main" id="{3A18271C-3638-4146-B11A-ACD2CD7956E2}"/>
              </a:ext>
            </a:extLst>
          </p:cNvPr>
          <p:cNvPicPr>
            <a:picLocks noChangeAspect="1"/>
          </p:cNvPicPr>
          <p:nvPr/>
        </p:nvPicPr>
        <p:blipFill>
          <a:blip r:embed="rId4"/>
          <a:stretch>
            <a:fillRect/>
          </a:stretch>
        </p:blipFill>
        <p:spPr>
          <a:xfrm>
            <a:off x="311700" y="323503"/>
            <a:ext cx="8584346" cy="1075211"/>
          </a:xfrm>
          <a:prstGeom prst="rect">
            <a:avLst/>
          </a:prstGeom>
        </p:spPr>
      </p:pic>
    </p:spTree>
    <p:extLst>
      <p:ext uri="{BB962C8B-B14F-4D97-AF65-F5344CB8AC3E}">
        <p14:creationId xmlns:p14="http://schemas.microsoft.com/office/powerpoint/2010/main" val="103322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7883E7-0C58-5B46-9BF3-356B2375D5B4}"/>
              </a:ext>
            </a:extLst>
          </p:cNvPr>
          <p:cNvPicPr>
            <a:picLocks noChangeAspect="1"/>
          </p:cNvPicPr>
          <p:nvPr/>
        </p:nvPicPr>
        <p:blipFill>
          <a:blip r:embed="rId4"/>
          <a:stretch>
            <a:fillRect/>
          </a:stretch>
        </p:blipFill>
        <p:spPr>
          <a:xfrm>
            <a:off x="368448" y="304162"/>
            <a:ext cx="8407103" cy="4535175"/>
          </a:xfrm>
          <a:prstGeom prst="rect">
            <a:avLst/>
          </a:prstGeom>
        </p:spPr>
      </p:pic>
    </p:spTree>
    <p:extLst>
      <p:ext uri="{BB962C8B-B14F-4D97-AF65-F5344CB8AC3E}">
        <p14:creationId xmlns:p14="http://schemas.microsoft.com/office/powerpoint/2010/main" val="124916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5DCA81-714B-9543-87FB-EF6F5941E7DE}"/>
              </a:ext>
            </a:extLst>
          </p:cNvPr>
          <p:cNvPicPr>
            <a:picLocks noChangeAspect="1"/>
          </p:cNvPicPr>
          <p:nvPr/>
        </p:nvPicPr>
        <p:blipFill>
          <a:blip r:embed="rId4"/>
          <a:stretch>
            <a:fillRect/>
          </a:stretch>
        </p:blipFill>
        <p:spPr>
          <a:xfrm>
            <a:off x="491490" y="1213856"/>
            <a:ext cx="7898130" cy="2715788"/>
          </a:xfrm>
          <a:prstGeom prst="rect">
            <a:avLst/>
          </a:prstGeom>
        </p:spPr>
      </p:pic>
    </p:spTree>
    <p:extLst>
      <p:ext uri="{BB962C8B-B14F-4D97-AF65-F5344CB8AC3E}">
        <p14:creationId xmlns:p14="http://schemas.microsoft.com/office/powerpoint/2010/main" val="384487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2"/>
          <a:stretch>
            <a:fillRect/>
          </a:stretch>
        </p:blipFill>
        <p:spPr>
          <a:xfrm>
            <a:off x="0" y="0"/>
            <a:ext cx="9144000" cy="5143500"/>
          </a:xfrm>
          <a:prstGeom prst="rect">
            <a:avLst/>
          </a:prstGeom>
        </p:spPr>
      </p:pic>
      <p:sp>
        <p:nvSpPr>
          <p:cNvPr id="6" name="Google Shape;165;p33">
            <a:extLst>
              <a:ext uri="{FF2B5EF4-FFF2-40B4-BE49-F238E27FC236}">
                <a16:creationId xmlns:a16="http://schemas.microsoft.com/office/drawing/2014/main" id="{35EDD9DC-233F-BA4D-8D25-2AA6F7B3DC47}"/>
              </a:ext>
            </a:extLst>
          </p:cNvPr>
          <p:cNvSpPr txBox="1">
            <a:spLocks/>
          </p:cNvSpPr>
          <p:nvPr/>
        </p:nvSpPr>
        <p:spPr>
          <a:xfrm>
            <a:off x="311700" y="3258082"/>
            <a:ext cx="899005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endParaRPr lang="en-US" sz="6000" dirty="0">
              <a:solidFill>
                <a:schemeClr val="tx1"/>
              </a:solidFill>
              <a:highlight>
                <a:srgbClr val="FFFFFF"/>
              </a:highlight>
              <a:latin typeface="Acier BAT Text Solid" panose="02000000000000000000" pitchFamily="2" charset="0"/>
              <a:ea typeface="Anton"/>
              <a:cs typeface="Anton"/>
              <a:sym typeface="Anton"/>
            </a:endParaRPr>
          </a:p>
        </p:txBody>
      </p:sp>
      <p:sp>
        <p:nvSpPr>
          <p:cNvPr id="7" name="Rectangle 6">
            <a:extLst>
              <a:ext uri="{FF2B5EF4-FFF2-40B4-BE49-F238E27FC236}">
                <a16:creationId xmlns:a16="http://schemas.microsoft.com/office/drawing/2014/main" id="{E6119039-48F3-2C4C-A1AB-918BE66AC8E6}"/>
              </a:ext>
            </a:extLst>
          </p:cNvPr>
          <p:cNvSpPr/>
          <p:nvPr/>
        </p:nvSpPr>
        <p:spPr>
          <a:xfrm>
            <a:off x="311700" y="262890"/>
            <a:ext cx="8520600" cy="46062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8255D30-C16E-834D-9CA8-D4399F6061C6}"/>
              </a:ext>
            </a:extLst>
          </p:cNvPr>
          <p:cNvPicPr>
            <a:picLocks noChangeAspect="1"/>
          </p:cNvPicPr>
          <p:nvPr/>
        </p:nvPicPr>
        <p:blipFill>
          <a:blip r:embed="rId3"/>
          <a:stretch>
            <a:fillRect/>
          </a:stretch>
        </p:blipFill>
        <p:spPr>
          <a:xfrm>
            <a:off x="1878080" y="1107413"/>
            <a:ext cx="5857294" cy="4241488"/>
          </a:xfrm>
          <a:prstGeom prst="rect">
            <a:avLst/>
          </a:prstGeom>
        </p:spPr>
      </p:pic>
      <p:sp>
        <p:nvSpPr>
          <p:cNvPr id="9" name="Google Shape;84;p4">
            <a:extLst>
              <a:ext uri="{FF2B5EF4-FFF2-40B4-BE49-F238E27FC236}">
                <a16:creationId xmlns:a16="http://schemas.microsoft.com/office/drawing/2014/main" id="{F1C51B6D-0220-3943-A077-EC91DEED154C}"/>
              </a:ext>
            </a:extLst>
          </p:cNvPr>
          <p:cNvSpPr txBox="1">
            <a:spLocks/>
          </p:cNvSpPr>
          <p:nvPr/>
        </p:nvSpPr>
        <p:spPr>
          <a:xfrm>
            <a:off x="-2226892" y="378049"/>
            <a:ext cx="8441722" cy="136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4000"/>
            </a:pPr>
            <a:r>
              <a:rPr lang="en-US" sz="4800" dirty="0">
                <a:solidFill>
                  <a:srgbClr val="FFFFFF"/>
                </a:solidFill>
                <a:highlight>
                  <a:srgbClr val="F83180"/>
                </a:highlight>
                <a:latin typeface="Galano Grotesque Alt" pitchFamily="2" charset="77"/>
                <a:ea typeface="Roboto Slab"/>
                <a:cs typeface="Roboto Slab"/>
                <a:sym typeface="Roboto Slab"/>
              </a:rPr>
              <a:t>WELCOME!</a:t>
            </a:r>
            <a:endParaRPr lang="en-US" sz="4800" dirty="0">
              <a:solidFill>
                <a:srgbClr val="FFFFFF"/>
              </a:solidFill>
              <a:highlight>
                <a:srgbClr val="F83180"/>
              </a:highlight>
              <a:latin typeface="Roboto Slab"/>
              <a:ea typeface="Roboto Slab"/>
              <a:cs typeface="Roboto Slab"/>
              <a:sym typeface="Roboto Slab"/>
            </a:endParaRPr>
          </a:p>
        </p:txBody>
      </p:sp>
    </p:spTree>
    <p:extLst>
      <p:ext uri="{BB962C8B-B14F-4D97-AF65-F5344CB8AC3E}">
        <p14:creationId xmlns:p14="http://schemas.microsoft.com/office/powerpoint/2010/main" val="6340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20F1F0-4B4A-F34C-95BF-DBEEDE5139BA}"/>
              </a:ext>
            </a:extLst>
          </p:cNvPr>
          <p:cNvPicPr>
            <a:picLocks noChangeAspect="1"/>
          </p:cNvPicPr>
          <p:nvPr/>
        </p:nvPicPr>
        <p:blipFill>
          <a:blip r:embed="rId4"/>
          <a:stretch>
            <a:fillRect/>
          </a:stretch>
        </p:blipFill>
        <p:spPr>
          <a:xfrm>
            <a:off x="486358" y="1223010"/>
            <a:ext cx="8141143" cy="2763588"/>
          </a:xfrm>
          <a:prstGeom prst="rect">
            <a:avLst/>
          </a:prstGeom>
        </p:spPr>
      </p:pic>
    </p:spTree>
    <p:extLst>
      <p:ext uri="{BB962C8B-B14F-4D97-AF65-F5344CB8AC3E}">
        <p14:creationId xmlns:p14="http://schemas.microsoft.com/office/powerpoint/2010/main" val="101220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E52256-BAD1-944A-AE75-9BE9EB0F86BE}"/>
              </a:ext>
            </a:extLst>
          </p:cNvPr>
          <p:cNvPicPr>
            <a:picLocks noChangeAspect="1"/>
          </p:cNvPicPr>
          <p:nvPr/>
        </p:nvPicPr>
        <p:blipFill>
          <a:blip r:embed="rId4"/>
          <a:stretch>
            <a:fillRect/>
          </a:stretch>
        </p:blipFill>
        <p:spPr>
          <a:xfrm>
            <a:off x="477238" y="194910"/>
            <a:ext cx="8189520" cy="1535535"/>
          </a:xfrm>
          <a:prstGeom prst="rect">
            <a:avLst/>
          </a:prstGeom>
        </p:spPr>
      </p:pic>
      <p:pic>
        <p:nvPicPr>
          <p:cNvPr id="8" name="Picture 7">
            <a:extLst>
              <a:ext uri="{FF2B5EF4-FFF2-40B4-BE49-F238E27FC236}">
                <a16:creationId xmlns:a16="http://schemas.microsoft.com/office/drawing/2014/main" id="{8936CDF2-4408-4A49-A908-60EB0B3EFD17}"/>
              </a:ext>
            </a:extLst>
          </p:cNvPr>
          <p:cNvPicPr>
            <a:picLocks noChangeAspect="1"/>
          </p:cNvPicPr>
          <p:nvPr/>
        </p:nvPicPr>
        <p:blipFill>
          <a:blip r:embed="rId5"/>
          <a:stretch>
            <a:fillRect/>
          </a:stretch>
        </p:blipFill>
        <p:spPr>
          <a:xfrm>
            <a:off x="353457" y="2813947"/>
            <a:ext cx="8437081" cy="1429487"/>
          </a:xfrm>
          <a:prstGeom prst="rect">
            <a:avLst/>
          </a:prstGeom>
        </p:spPr>
      </p:pic>
      <p:sp>
        <p:nvSpPr>
          <p:cNvPr id="9" name="Rectangle 8">
            <a:extLst>
              <a:ext uri="{FF2B5EF4-FFF2-40B4-BE49-F238E27FC236}">
                <a16:creationId xmlns:a16="http://schemas.microsoft.com/office/drawing/2014/main" id="{99174F6C-BBB3-624E-83B0-422F9AB8A7DA}"/>
              </a:ext>
            </a:extLst>
          </p:cNvPr>
          <p:cNvSpPr/>
          <p:nvPr/>
        </p:nvSpPr>
        <p:spPr>
          <a:xfrm>
            <a:off x="395218" y="4194810"/>
            <a:ext cx="8437081" cy="707886"/>
          </a:xfrm>
          <a:prstGeom prst="rect">
            <a:avLst/>
          </a:prstGeom>
        </p:spPr>
        <p:txBody>
          <a:bodyPr wrap="square">
            <a:spAutoFit/>
          </a:bodyPr>
          <a:lstStyle/>
          <a:p>
            <a:r>
              <a:rPr lang="en-US" sz="2000" dirty="0">
                <a:solidFill>
                  <a:srgbClr val="0070C0"/>
                </a:solidFill>
                <a:latin typeface="Galano Grotesque Alt" pitchFamily="2" charset="77"/>
              </a:rPr>
              <a:t>This section outlines ways that health professionals can increase their support via a trauma-informed lens. </a:t>
            </a:r>
          </a:p>
        </p:txBody>
      </p:sp>
      <p:sp>
        <p:nvSpPr>
          <p:cNvPr id="13" name="Rectangle 12">
            <a:extLst>
              <a:ext uri="{FF2B5EF4-FFF2-40B4-BE49-F238E27FC236}">
                <a16:creationId xmlns:a16="http://schemas.microsoft.com/office/drawing/2014/main" id="{6EE54C26-B075-1940-935C-8914BF7848D6}"/>
              </a:ext>
            </a:extLst>
          </p:cNvPr>
          <p:cNvSpPr/>
          <p:nvPr/>
        </p:nvSpPr>
        <p:spPr>
          <a:xfrm>
            <a:off x="395218" y="1490508"/>
            <a:ext cx="8516133" cy="1323439"/>
          </a:xfrm>
          <a:prstGeom prst="rect">
            <a:avLst/>
          </a:prstGeom>
        </p:spPr>
        <p:txBody>
          <a:bodyPr wrap="square">
            <a:spAutoFit/>
          </a:bodyPr>
          <a:lstStyle/>
          <a:p>
            <a:r>
              <a:rPr lang="en-US" sz="2000" dirty="0">
                <a:solidFill>
                  <a:srgbClr val="0070C0"/>
                </a:solidFill>
                <a:latin typeface="Galano Grotesque Alt" pitchFamily="2" charset="77"/>
              </a:rPr>
              <a:t>By acknowledging privilege, we can understand its impact on marginalized young people and systemic barriers they face as a group that does not possess a particular privilege, creating inequity. </a:t>
            </a:r>
          </a:p>
        </p:txBody>
      </p:sp>
    </p:spTree>
    <p:extLst>
      <p:ext uri="{BB962C8B-B14F-4D97-AF65-F5344CB8AC3E}">
        <p14:creationId xmlns:p14="http://schemas.microsoft.com/office/powerpoint/2010/main" val="354220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7FBBEC-6F63-A744-9747-D6A820EA1FD5}"/>
              </a:ext>
            </a:extLst>
          </p:cNvPr>
          <p:cNvPicPr>
            <a:picLocks noChangeAspect="1"/>
          </p:cNvPicPr>
          <p:nvPr/>
        </p:nvPicPr>
        <p:blipFill>
          <a:blip r:embed="rId4"/>
          <a:stretch>
            <a:fillRect/>
          </a:stretch>
        </p:blipFill>
        <p:spPr>
          <a:xfrm>
            <a:off x="317274" y="425666"/>
            <a:ext cx="8574700" cy="1157236"/>
          </a:xfrm>
          <a:prstGeom prst="rect">
            <a:avLst/>
          </a:prstGeom>
        </p:spPr>
      </p:pic>
      <p:sp>
        <p:nvSpPr>
          <p:cNvPr id="4" name="Rectangle 3">
            <a:extLst>
              <a:ext uri="{FF2B5EF4-FFF2-40B4-BE49-F238E27FC236}">
                <a16:creationId xmlns:a16="http://schemas.microsoft.com/office/drawing/2014/main" id="{1BB37BA3-FAD1-8F40-B936-B15068315B09}"/>
              </a:ext>
            </a:extLst>
          </p:cNvPr>
          <p:cNvSpPr/>
          <p:nvPr/>
        </p:nvSpPr>
        <p:spPr>
          <a:xfrm>
            <a:off x="502920" y="1688106"/>
            <a:ext cx="8329380" cy="3046988"/>
          </a:xfrm>
          <a:prstGeom prst="rect">
            <a:avLst/>
          </a:prstGeom>
        </p:spPr>
        <p:txBody>
          <a:bodyPr wrap="square">
            <a:spAutoFit/>
          </a:bodyPr>
          <a:lstStyle/>
          <a:p>
            <a:r>
              <a:rPr lang="en-US" sz="2400" dirty="0">
                <a:latin typeface="Galano Grotesque Alt" pitchFamily="2" charset="77"/>
              </a:rPr>
              <a:t>Cultural responsiveness requires </a:t>
            </a:r>
            <a:r>
              <a:rPr lang="en-US" sz="2400" b="1" dirty="0">
                <a:latin typeface="Galano Grotesque Alt" pitchFamily="2" charset="77"/>
              </a:rPr>
              <a:t>taking action </a:t>
            </a:r>
            <a:r>
              <a:rPr lang="en-US" sz="2400" dirty="0">
                <a:latin typeface="Galano Grotesque Alt" pitchFamily="2" charset="77"/>
              </a:rPr>
              <a:t>that ensures a health equitable environment for all young people. This action is twofold: </a:t>
            </a:r>
            <a:r>
              <a:rPr lang="en-US" sz="2400" b="1" dirty="0">
                <a:solidFill>
                  <a:srgbClr val="0075BF"/>
                </a:solidFill>
                <a:latin typeface="Galano Grotesque Alt" pitchFamily="2" charset="77"/>
              </a:rPr>
              <a:t>1) assess the policies and procedures of your organization according to National CLAS Standards, </a:t>
            </a:r>
            <a:r>
              <a:rPr lang="en-US" sz="2400" b="1" dirty="0">
                <a:solidFill>
                  <a:srgbClr val="111416"/>
                </a:solidFill>
                <a:latin typeface="Galano Grotesque Alt" pitchFamily="2" charset="77"/>
              </a:rPr>
              <a:t>and </a:t>
            </a:r>
            <a:r>
              <a:rPr lang="en-US" sz="2400" b="1" dirty="0">
                <a:solidFill>
                  <a:srgbClr val="0075BF"/>
                </a:solidFill>
                <a:latin typeface="Galano Grotesque Alt" pitchFamily="2" charset="77"/>
              </a:rPr>
              <a:t>2) evaluate the internal climate of your organization</a:t>
            </a:r>
            <a:r>
              <a:rPr lang="en-US" sz="2400" dirty="0">
                <a:latin typeface="Galano Grotesque Alt" pitchFamily="2" charset="77"/>
              </a:rPr>
              <a:t>. A CLAS Assessment will support you in reaching progress toward the inclusion of all young people in your organization. </a:t>
            </a:r>
          </a:p>
        </p:txBody>
      </p:sp>
    </p:spTree>
    <p:extLst>
      <p:ext uri="{BB962C8B-B14F-4D97-AF65-F5344CB8AC3E}">
        <p14:creationId xmlns:p14="http://schemas.microsoft.com/office/powerpoint/2010/main" val="6462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542A101-0D65-1542-A7B5-90EB21988EA1}"/>
              </a:ext>
            </a:extLst>
          </p:cNvPr>
          <p:cNvPicPr>
            <a:picLocks noChangeAspect="1"/>
          </p:cNvPicPr>
          <p:nvPr/>
        </p:nvPicPr>
        <p:blipFill>
          <a:blip r:embed="rId4"/>
          <a:stretch>
            <a:fillRect/>
          </a:stretch>
        </p:blipFill>
        <p:spPr>
          <a:xfrm>
            <a:off x="1730568" y="154305"/>
            <a:ext cx="6482580" cy="4834890"/>
          </a:xfrm>
          <a:prstGeom prst="rect">
            <a:avLst/>
          </a:prstGeom>
        </p:spPr>
      </p:pic>
    </p:spTree>
    <p:extLst>
      <p:ext uri="{BB962C8B-B14F-4D97-AF65-F5344CB8AC3E}">
        <p14:creationId xmlns:p14="http://schemas.microsoft.com/office/powerpoint/2010/main" val="238609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395218" y="1275243"/>
            <a:ext cx="8516133" cy="954107"/>
          </a:xfrm>
          <a:prstGeom prst="rect">
            <a:avLst/>
          </a:prstGeom>
        </p:spPr>
        <p:txBody>
          <a:bodyPr wrap="square">
            <a:spAutoFit/>
          </a:bodyPr>
          <a:lstStyle/>
          <a:p>
            <a:r>
              <a:rPr lang="en-US" dirty="0">
                <a:solidFill>
                  <a:srgbClr val="0070C0"/>
                </a:solidFill>
                <a:latin typeface="Galano Grotesque Alt" pitchFamily="2" charset="77"/>
              </a:rPr>
              <a:t>Provides sample policies that may be helpful when striving toward cultural responsiveness. Which of these does your organization have in place? What steps can be taken to implement ones that are not in place? For those that are in place, are all staff fully aware of and in compliance with these policies? </a:t>
            </a:r>
          </a:p>
        </p:txBody>
      </p:sp>
      <p:pic>
        <p:nvPicPr>
          <p:cNvPr id="6" name="Picture 5">
            <a:extLst>
              <a:ext uri="{FF2B5EF4-FFF2-40B4-BE49-F238E27FC236}">
                <a16:creationId xmlns:a16="http://schemas.microsoft.com/office/drawing/2014/main" id="{3614CB71-00CC-934D-BB73-4284AA615E14}"/>
              </a:ext>
            </a:extLst>
          </p:cNvPr>
          <p:cNvPicPr>
            <a:picLocks noChangeAspect="1"/>
          </p:cNvPicPr>
          <p:nvPr/>
        </p:nvPicPr>
        <p:blipFill>
          <a:blip r:embed="rId4"/>
          <a:stretch>
            <a:fillRect/>
          </a:stretch>
        </p:blipFill>
        <p:spPr>
          <a:xfrm>
            <a:off x="1037590" y="205903"/>
            <a:ext cx="6680200" cy="1130300"/>
          </a:xfrm>
          <a:prstGeom prst="rect">
            <a:avLst/>
          </a:prstGeom>
        </p:spPr>
      </p:pic>
      <p:pic>
        <p:nvPicPr>
          <p:cNvPr id="14" name="Picture 13">
            <a:extLst>
              <a:ext uri="{FF2B5EF4-FFF2-40B4-BE49-F238E27FC236}">
                <a16:creationId xmlns:a16="http://schemas.microsoft.com/office/drawing/2014/main" id="{CF4548D3-105D-394C-8881-A12E270C6B29}"/>
              </a:ext>
            </a:extLst>
          </p:cNvPr>
          <p:cNvPicPr>
            <a:picLocks noChangeAspect="1"/>
          </p:cNvPicPr>
          <p:nvPr/>
        </p:nvPicPr>
        <p:blipFill>
          <a:blip r:embed="rId5"/>
          <a:stretch>
            <a:fillRect/>
          </a:stretch>
        </p:blipFill>
        <p:spPr>
          <a:xfrm>
            <a:off x="1361440" y="2315831"/>
            <a:ext cx="6032500" cy="2627335"/>
          </a:xfrm>
          <a:prstGeom prst="rect">
            <a:avLst/>
          </a:prstGeom>
        </p:spPr>
      </p:pic>
    </p:spTree>
    <p:extLst>
      <p:ext uri="{BB962C8B-B14F-4D97-AF65-F5344CB8AC3E}">
        <p14:creationId xmlns:p14="http://schemas.microsoft.com/office/powerpoint/2010/main" val="422867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49291"/>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544166" y="2634109"/>
            <a:ext cx="8516133" cy="1015663"/>
          </a:xfrm>
          <a:prstGeom prst="rect">
            <a:avLst/>
          </a:prstGeom>
        </p:spPr>
        <p:txBody>
          <a:bodyPr wrap="square">
            <a:spAutoFit/>
          </a:bodyPr>
          <a:lstStyle/>
          <a:p>
            <a:r>
              <a:rPr lang="en-US" sz="2000" b="1" dirty="0">
                <a:solidFill>
                  <a:srgbClr val="0070C0"/>
                </a:solidFill>
                <a:latin typeface="Galano Grotesque Alt" pitchFamily="2" charset="77"/>
              </a:rPr>
              <a:t>Once you have a solid policy foundation, it’s also important to continuously ensure that your practices reflect the values and policies of the organization. </a:t>
            </a:r>
            <a:endParaRPr lang="en-US" sz="2000" dirty="0">
              <a:solidFill>
                <a:srgbClr val="0070C0"/>
              </a:solidFill>
              <a:latin typeface="Galano Grotesque Alt" pitchFamily="2" charset="77"/>
            </a:endParaRPr>
          </a:p>
        </p:txBody>
      </p:sp>
      <p:pic>
        <p:nvPicPr>
          <p:cNvPr id="8" name="Picture 7">
            <a:extLst>
              <a:ext uri="{FF2B5EF4-FFF2-40B4-BE49-F238E27FC236}">
                <a16:creationId xmlns:a16="http://schemas.microsoft.com/office/drawing/2014/main" id="{46708F79-3AF9-9C44-881A-48C16076C0B6}"/>
              </a:ext>
            </a:extLst>
          </p:cNvPr>
          <p:cNvPicPr>
            <a:picLocks noChangeAspect="1"/>
          </p:cNvPicPr>
          <p:nvPr/>
        </p:nvPicPr>
        <p:blipFill>
          <a:blip r:embed="rId4"/>
          <a:stretch>
            <a:fillRect/>
          </a:stretch>
        </p:blipFill>
        <p:spPr>
          <a:xfrm>
            <a:off x="647069" y="1355780"/>
            <a:ext cx="8103870" cy="1203684"/>
          </a:xfrm>
          <a:prstGeom prst="rect">
            <a:avLst/>
          </a:prstGeom>
        </p:spPr>
      </p:pic>
    </p:spTree>
    <p:extLst>
      <p:ext uri="{BB962C8B-B14F-4D97-AF65-F5344CB8AC3E}">
        <p14:creationId xmlns:p14="http://schemas.microsoft.com/office/powerpoint/2010/main" val="236976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49291"/>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346557" y="1123101"/>
            <a:ext cx="8516133" cy="4278094"/>
          </a:xfrm>
          <a:prstGeom prst="rect">
            <a:avLst/>
          </a:prstGeom>
        </p:spPr>
        <p:txBody>
          <a:bodyPr wrap="square">
            <a:spAutoFit/>
          </a:bodyPr>
          <a:lstStyle/>
          <a:p>
            <a:pPr algn="ctr"/>
            <a:r>
              <a:rPr lang="en-US" sz="4000" b="1" dirty="0">
                <a:solidFill>
                  <a:schemeClr val="tx1"/>
                </a:solidFill>
                <a:latin typeface="Galano Grotesque Alt" pitchFamily="2" charset="77"/>
              </a:rPr>
              <a:t>Identify a facilitator</a:t>
            </a:r>
          </a:p>
          <a:p>
            <a:pPr algn="ctr"/>
            <a:r>
              <a:rPr lang="en-US" sz="4000" b="1" dirty="0">
                <a:solidFill>
                  <a:schemeClr val="tx1"/>
                </a:solidFill>
                <a:latin typeface="Galano Grotesque Alt" pitchFamily="2" charset="77"/>
              </a:rPr>
              <a:t>Identify a note taker</a:t>
            </a:r>
          </a:p>
          <a:p>
            <a:pPr algn="ctr"/>
            <a:r>
              <a:rPr lang="en-US" sz="4000" b="1" dirty="0">
                <a:solidFill>
                  <a:schemeClr val="tx1"/>
                </a:solidFill>
                <a:latin typeface="Galano Grotesque Alt" pitchFamily="2" charset="77"/>
              </a:rPr>
              <a:t>Answer questions honestly and remember there are no “right” or “wrong” answers</a:t>
            </a:r>
          </a:p>
          <a:p>
            <a:pPr algn="ctr"/>
            <a:endParaRPr lang="en-US" sz="1000" b="1" dirty="0">
              <a:solidFill>
                <a:schemeClr val="tx1"/>
              </a:solidFill>
              <a:latin typeface="Galano Grotesque Alt" pitchFamily="2" charset="77"/>
            </a:endParaRPr>
          </a:p>
          <a:p>
            <a:pPr algn="ctr"/>
            <a:r>
              <a:rPr lang="en-US" sz="3200" b="1" dirty="0">
                <a:solidFill>
                  <a:schemeClr val="tx1"/>
                </a:solidFill>
                <a:latin typeface="Galano Grotesque Alt" pitchFamily="2" charset="77"/>
                <a:hlinkClick r:id="rId4"/>
              </a:rPr>
              <a:t>Putting Into Practice Worksheet</a:t>
            </a:r>
            <a:endParaRPr lang="en-US" sz="3200" b="1" dirty="0">
              <a:solidFill>
                <a:schemeClr val="tx1"/>
              </a:solidFill>
              <a:latin typeface="Galano Grotesque Alt" pitchFamily="2" charset="77"/>
            </a:endParaRPr>
          </a:p>
          <a:p>
            <a:endParaRPr lang="en-US" sz="2000" dirty="0">
              <a:solidFill>
                <a:srgbClr val="0070C0"/>
              </a:solidFill>
              <a:latin typeface="Galano Grotesque Alt" pitchFamily="2" charset="77"/>
            </a:endParaRPr>
          </a:p>
        </p:txBody>
      </p:sp>
      <p:sp>
        <p:nvSpPr>
          <p:cNvPr id="7" name="Google Shape;165;p33">
            <a:extLst>
              <a:ext uri="{FF2B5EF4-FFF2-40B4-BE49-F238E27FC236}">
                <a16:creationId xmlns:a16="http://schemas.microsoft.com/office/drawing/2014/main" id="{400FFD4A-FB4C-E140-9EBB-B686C959D60B}"/>
              </a:ext>
            </a:extLst>
          </p:cNvPr>
          <p:cNvSpPr txBox="1">
            <a:spLocks/>
          </p:cNvSpPr>
          <p:nvPr/>
        </p:nvSpPr>
        <p:spPr>
          <a:xfrm>
            <a:off x="409935" y="73029"/>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6000" dirty="0">
                <a:solidFill>
                  <a:srgbClr val="0070C0"/>
                </a:solidFill>
                <a:highlight>
                  <a:srgbClr val="FFFFFF"/>
                </a:highlight>
                <a:latin typeface="Galano Grotesque Alt" pitchFamily="2" charset="77"/>
                <a:ea typeface="Anton"/>
                <a:cs typeface="Anton"/>
                <a:sym typeface="Anton"/>
              </a:rPr>
              <a:t>GROUP</a:t>
            </a:r>
            <a:r>
              <a:rPr lang="en-US" sz="6000" dirty="0">
                <a:solidFill>
                  <a:schemeClr val="tx1"/>
                </a:solidFill>
                <a:highlight>
                  <a:srgbClr val="FFFFFF"/>
                </a:highlight>
                <a:latin typeface="Galano Grotesque Alt" pitchFamily="2" charset="77"/>
                <a:ea typeface="Anton"/>
                <a:cs typeface="Anton"/>
                <a:sym typeface="Anton"/>
              </a:rPr>
              <a:t>BREAKOUT</a:t>
            </a:r>
          </a:p>
        </p:txBody>
      </p:sp>
    </p:spTree>
    <p:extLst>
      <p:ext uri="{BB962C8B-B14F-4D97-AF65-F5344CB8AC3E}">
        <p14:creationId xmlns:p14="http://schemas.microsoft.com/office/powerpoint/2010/main" val="322862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49291"/>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524947" y="1408542"/>
            <a:ext cx="8516133" cy="461665"/>
          </a:xfrm>
          <a:prstGeom prst="rect">
            <a:avLst/>
          </a:prstGeom>
        </p:spPr>
        <p:txBody>
          <a:bodyPr wrap="square">
            <a:spAutoFit/>
          </a:bodyPr>
          <a:lstStyle/>
          <a:p>
            <a:r>
              <a:rPr lang="en-US" sz="2400" b="1" dirty="0">
                <a:solidFill>
                  <a:srgbClr val="0070C0"/>
                </a:solidFill>
                <a:latin typeface="Galano Grotesque Alt" pitchFamily="2" charset="77"/>
              </a:rPr>
              <a:t>Youth Services and Support (in-person or digital) </a:t>
            </a:r>
            <a:endParaRPr lang="en-US" sz="2400" dirty="0">
              <a:solidFill>
                <a:srgbClr val="0070C0"/>
              </a:solidFill>
              <a:latin typeface="Galano Grotesque Alt" pitchFamily="2" charset="77"/>
            </a:endParaRPr>
          </a:p>
        </p:txBody>
      </p:sp>
      <p:pic>
        <p:nvPicPr>
          <p:cNvPr id="5" name="Picture 4">
            <a:extLst>
              <a:ext uri="{FF2B5EF4-FFF2-40B4-BE49-F238E27FC236}">
                <a16:creationId xmlns:a16="http://schemas.microsoft.com/office/drawing/2014/main" id="{3552F700-3DC4-C440-BBE6-2876A077DBAC}"/>
              </a:ext>
            </a:extLst>
          </p:cNvPr>
          <p:cNvPicPr>
            <a:picLocks noChangeAspect="1"/>
          </p:cNvPicPr>
          <p:nvPr/>
        </p:nvPicPr>
        <p:blipFill>
          <a:blip r:embed="rId4"/>
          <a:stretch>
            <a:fillRect/>
          </a:stretch>
        </p:blipFill>
        <p:spPr>
          <a:xfrm>
            <a:off x="398384" y="256825"/>
            <a:ext cx="8458200" cy="1219200"/>
          </a:xfrm>
          <a:prstGeom prst="rect">
            <a:avLst/>
          </a:prstGeom>
        </p:spPr>
      </p:pic>
      <p:pic>
        <p:nvPicPr>
          <p:cNvPr id="7" name="Picture 6">
            <a:extLst>
              <a:ext uri="{FF2B5EF4-FFF2-40B4-BE49-F238E27FC236}">
                <a16:creationId xmlns:a16="http://schemas.microsoft.com/office/drawing/2014/main" id="{B82E2B1C-2F1D-694B-8E38-E577BEFE72C5}"/>
              </a:ext>
            </a:extLst>
          </p:cNvPr>
          <p:cNvPicPr>
            <a:picLocks noChangeAspect="1"/>
          </p:cNvPicPr>
          <p:nvPr/>
        </p:nvPicPr>
        <p:blipFill>
          <a:blip r:embed="rId5"/>
          <a:stretch>
            <a:fillRect/>
          </a:stretch>
        </p:blipFill>
        <p:spPr>
          <a:xfrm>
            <a:off x="398384" y="2314200"/>
            <a:ext cx="7986876" cy="695999"/>
          </a:xfrm>
          <a:prstGeom prst="rect">
            <a:avLst/>
          </a:prstGeom>
        </p:spPr>
      </p:pic>
      <p:sp>
        <p:nvSpPr>
          <p:cNvPr id="9" name="Rectangle 8">
            <a:extLst>
              <a:ext uri="{FF2B5EF4-FFF2-40B4-BE49-F238E27FC236}">
                <a16:creationId xmlns:a16="http://schemas.microsoft.com/office/drawing/2014/main" id="{F9521236-B7F2-F541-971C-52999A414E17}"/>
              </a:ext>
            </a:extLst>
          </p:cNvPr>
          <p:cNvSpPr/>
          <p:nvPr/>
        </p:nvSpPr>
        <p:spPr>
          <a:xfrm>
            <a:off x="524947" y="2909339"/>
            <a:ext cx="8094106" cy="1938992"/>
          </a:xfrm>
          <a:prstGeom prst="rect">
            <a:avLst/>
          </a:prstGeom>
        </p:spPr>
        <p:txBody>
          <a:bodyPr wrap="square">
            <a:spAutoFit/>
          </a:bodyPr>
          <a:lstStyle/>
          <a:p>
            <a:r>
              <a:rPr lang="en-US" sz="2000" dirty="0">
                <a:solidFill>
                  <a:srgbClr val="0070C0"/>
                </a:solidFill>
                <a:latin typeface="Galano Grotesque Alt" pitchFamily="2" charset="77"/>
              </a:rPr>
              <a:t>Assess your policies, website, forms, and interpersonal communication to ensure appropriate and inclusive terms are being used. It is important to let people decide how they want to be identified. For instance, while these are recommendations, some people do not prefer people-first language. </a:t>
            </a:r>
          </a:p>
        </p:txBody>
      </p:sp>
    </p:spTree>
    <p:extLst>
      <p:ext uri="{BB962C8B-B14F-4D97-AF65-F5344CB8AC3E}">
        <p14:creationId xmlns:p14="http://schemas.microsoft.com/office/powerpoint/2010/main" val="199499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49291"/>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C0C71A-6179-0A4C-B49C-528FF2057D52}"/>
              </a:ext>
            </a:extLst>
          </p:cNvPr>
          <p:cNvPicPr>
            <a:picLocks noChangeAspect="1"/>
          </p:cNvPicPr>
          <p:nvPr/>
        </p:nvPicPr>
        <p:blipFill>
          <a:blip r:embed="rId4"/>
          <a:stretch>
            <a:fillRect/>
          </a:stretch>
        </p:blipFill>
        <p:spPr>
          <a:xfrm>
            <a:off x="240784" y="286451"/>
            <a:ext cx="4839931" cy="4560570"/>
          </a:xfrm>
          <a:prstGeom prst="rect">
            <a:avLst/>
          </a:prstGeom>
        </p:spPr>
      </p:pic>
      <p:pic>
        <p:nvPicPr>
          <p:cNvPr id="9" name="Picture 8">
            <a:extLst>
              <a:ext uri="{FF2B5EF4-FFF2-40B4-BE49-F238E27FC236}">
                <a16:creationId xmlns:a16="http://schemas.microsoft.com/office/drawing/2014/main" id="{40F1A5B4-CCDB-C940-8454-718BEC3F149F}"/>
              </a:ext>
            </a:extLst>
          </p:cNvPr>
          <p:cNvPicPr>
            <a:picLocks noChangeAspect="1"/>
          </p:cNvPicPr>
          <p:nvPr/>
        </p:nvPicPr>
        <p:blipFill>
          <a:blip r:embed="rId5"/>
          <a:stretch>
            <a:fillRect/>
          </a:stretch>
        </p:blipFill>
        <p:spPr>
          <a:xfrm>
            <a:off x="5121497" y="1348740"/>
            <a:ext cx="3710803" cy="2960370"/>
          </a:xfrm>
          <a:prstGeom prst="rect">
            <a:avLst/>
          </a:prstGeom>
        </p:spPr>
      </p:pic>
    </p:spTree>
    <p:extLst>
      <p:ext uri="{BB962C8B-B14F-4D97-AF65-F5344CB8AC3E}">
        <p14:creationId xmlns:p14="http://schemas.microsoft.com/office/powerpoint/2010/main" val="324450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32649"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460466" y="232604"/>
            <a:ext cx="8516133" cy="1077218"/>
          </a:xfrm>
          <a:prstGeom prst="rect">
            <a:avLst/>
          </a:prstGeom>
        </p:spPr>
        <p:txBody>
          <a:bodyPr wrap="square">
            <a:spAutoFit/>
          </a:bodyPr>
          <a:lstStyle/>
          <a:p>
            <a:r>
              <a:rPr lang="en-US" sz="3200" b="1" dirty="0">
                <a:solidFill>
                  <a:schemeClr val="tx1"/>
                </a:solidFill>
                <a:latin typeface="Galano Grotesque Alt" pitchFamily="2" charset="77"/>
              </a:rPr>
              <a:t>WEEK 10: CREATING CULTURALLY RESPONSIVE PROGRAMS</a:t>
            </a:r>
            <a:endParaRPr lang="en-US" sz="3200" dirty="0">
              <a:solidFill>
                <a:schemeClr val="tx1"/>
              </a:solidFill>
              <a:latin typeface="Galano Grotesque Alt" pitchFamily="2" charset="77"/>
            </a:endParaRPr>
          </a:p>
        </p:txBody>
      </p:sp>
      <p:sp>
        <p:nvSpPr>
          <p:cNvPr id="4" name="Rectangle 3">
            <a:extLst>
              <a:ext uri="{FF2B5EF4-FFF2-40B4-BE49-F238E27FC236}">
                <a16:creationId xmlns:a16="http://schemas.microsoft.com/office/drawing/2014/main" id="{E1B336B6-C23A-3847-B06A-1173E45ED551}"/>
              </a:ext>
            </a:extLst>
          </p:cNvPr>
          <p:cNvSpPr/>
          <p:nvPr/>
        </p:nvSpPr>
        <p:spPr>
          <a:xfrm>
            <a:off x="460466" y="1256094"/>
            <a:ext cx="8322706" cy="1323439"/>
          </a:xfrm>
          <a:prstGeom prst="rect">
            <a:avLst/>
          </a:prstGeom>
        </p:spPr>
        <p:txBody>
          <a:bodyPr wrap="square">
            <a:spAutoFit/>
          </a:bodyPr>
          <a:lstStyle/>
          <a:p>
            <a:r>
              <a:rPr lang="en-US" sz="1600" b="1" dirty="0">
                <a:solidFill>
                  <a:srgbClr val="0070C0"/>
                </a:solidFill>
                <a:latin typeface="Galano Grotesque Alt" pitchFamily="2" charset="77"/>
              </a:rPr>
              <a:t>Creating programs inclusive of and sensitive to minority young people is not tricky</a:t>
            </a:r>
            <a:r>
              <a:rPr lang="en-US" sz="1600" dirty="0">
                <a:solidFill>
                  <a:srgbClr val="0070C0"/>
                </a:solidFill>
                <a:latin typeface="Galano Grotesque Alt" pitchFamily="2" charset="77"/>
              </a:rPr>
              <a:t>, but it requires conscientious attention and thorough training for all staff. It is also essential to note intersectionality of identities significantly impacts youth’s ability to connect with programming; representation matters. The section provides suggestions could help to create culturally responsive programs. </a:t>
            </a:r>
          </a:p>
        </p:txBody>
      </p:sp>
      <p:sp>
        <p:nvSpPr>
          <p:cNvPr id="10" name="Rectangle 9">
            <a:extLst>
              <a:ext uri="{FF2B5EF4-FFF2-40B4-BE49-F238E27FC236}">
                <a16:creationId xmlns:a16="http://schemas.microsoft.com/office/drawing/2014/main" id="{1CE8C66A-7BFF-AE48-AC7A-1085B1D3F274}"/>
              </a:ext>
            </a:extLst>
          </p:cNvPr>
          <p:cNvSpPr/>
          <p:nvPr/>
        </p:nvSpPr>
        <p:spPr>
          <a:xfrm>
            <a:off x="460466" y="2701690"/>
            <a:ext cx="8516133" cy="1015663"/>
          </a:xfrm>
          <a:prstGeom prst="rect">
            <a:avLst/>
          </a:prstGeom>
        </p:spPr>
        <p:txBody>
          <a:bodyPr wrap="square">
            <a:spAutoFit/>
          </a:bodyPr>
          <a:lstStyle/>
          <a:p>
            <a:r>
              <a:rPr lang="en-US" sz="3000" b="1" dirty="0">
                <a:solidFill>
                  <a:schemeClr val="tx1"/>
                </a:solidFill>
                <a:latin typeface="Galano Grotesque Alt" pitchFamily="2" charset="77"/>
              </a:rPr>
              <a:t>WEEK 11: MEETING THE COMMUNICATION NEEDS OF YOUNG PEOPLE</a:t>
            </a:r>
            <a:endParaRPr lang="en-US" sz="3000" dirty="0">
              <a:solidFill>
                <a:schemeClr val="tx1"/>
              </a:solidFill>
              <a:latin typeface="Galano Grotesque Alt" pitchFamily="2" charset="77"/>
            </a:endParaRPr>
          </a:p>
        </p:txBody>
      </p:sp>
      <p:sp>
        <p:nvSpPr>
          <p:cNvPr id="6" name="Rectangle 5">
            <a:extLst>
              <a:ext uri="{FF2B5EF4-FFF2-40B4-BE49-F238E27FC236}">
                <a16:creationId xmlns:a16="http://schemas.microsoft.com/office/drawing/2014/main" id="{F8A88CCD-DECA-134B-8E99-F24CC9E64A30}"/>
              </a:ext>
            </a:extLst>
          </p:cNvPr>
          <p:cNvSpPr/>
          <p:nvPr/>
        </p:nvSpPr>
        <p:spPr>
          <a:xfrm>
            <a:off x="451868" y="3717353"/>
            <a:ext cx="8305511" cy="1200329"/>
          </a:xfrm>
          <a:prstGeom prst="rect">
            <a:avLst/>
          </a:prstGeom>
        </p:spPr>
        <p:txBody>
          <a:bodyPr wrap="square">
            <a:spAutoFit/>
          </a:bodyPr>
          <a:lstStyle/>
          <a:p>
            <a:r>
              <a:rPr lang="en-US" sz="1800" dirty="0">
                <a:solidFill>
                  <a:srgbClr val="0070C0"/>
                </a:solidFill>
                <a:latin typeface="Galano Grotesque Alt" pitchFamily="2" charset="77"/>
              </a:rPr>
              <a:t>Programs that support the elimination of health disparities incorporate culturally responsive components into their activities and materials. It is important to ensure that programs include linguistically appropriate services, especially around language and accessibility. </a:t>
            </a:r>
          </a:p>
        </p:txBody>
      </p:sp>
    </p:spTree>
    <p:extLst>
      <p:ext uri="{BB962C8B-B14F-4D97-AF65-F5344CB8AC3E}">
        <p14:creationId xmlns:p14="http://schemas.microsoft.com/office/powerpoint/2010/main" val="201482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6" name="Google Shape;165;p33">
            <a:extLst>
              <a:ext uri="{FF2B5EF4-FFF2-40B4-BE49-F238E27FC236}">
                <a16:creationId xmlns:a16="http://schemas.microsoft.com/office/drawing/2014/main" id="{35EDD9DC-233F-BA4D-8D25-2AA6F7B3DC47}"/>
              </a:ext>
            </a:extLst>
          </p:cNvPr>
          <p:cNvSpPr txBox="1">
            <a:spLocks/>
          </p:cNvSpPr>
          <p:nvPr/>
        </p:nvSpPr>
        <p:spPr>
          <a:xfrm>
            <a:off x="311700" y="3258082"/>
            <a:ext cx="899005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endParaRPr lang="en-US" sz="6000" dirty="0">
              <a:solidFill>
                <a:schemeClr val="tx1"/>
              </a:solidFill>
              <a:highlight>
                <a:srgbClr val="FFFFFF"/>
              </a:highlight>
              <a:latin typeface="Acier BAT Text Solid" panose="02000000000000000000" pitchFamily="2" charset="0"/>
              <a:ea typeface="Anton"/>
              <a:cs typeface="Anton"/>
              <a:sym typeface="Anton"/>
            </a:endParaRPr>
          </a:p>
        </p:txBody>
      </p:sp>
      <p:sp>
        <p:nvSpPr>
          <p:cNvPr id="7" name="Rectangle 6">
            <a:extLst>
              <a:ext uri="{FF2B5EF4-FFF2-40B4-BE49-F238E27FC236}">
                <a16:creationId xmlns:a16="http://schemas.microsoft.com/office/drawing/2014/main" id="{E6119039-48F3-2C4C-A1AB-918BE66AC8E6}"/>
              </a:ext>
            </a:extLst>
          </p:cNvPr>
          <p:cNvSpPr/>
          <p:nvPr/>
        </p:nvSpPr>
        <p:spPr>
          <a:xfrm>
            <a:off x="311700" y="240030"/>
            <a:ext cx="8520600" cy="4663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84;p4">
            <a:extLst>
              <a:ext uri="{FF2B5EF4-FFF2-40B4-BE49-F238E27FC236}">
                <a16:creationId xmlns:a16="http://schemas.microsoft.com/office/drawing/2014/main" id="{F64520EF-5ED5-4D47-8095-FDD553C98038}"/>
              </a:ext>
            </a:extLst>
          </p:cNvPr>
          <p:cNvSpPr txBox="1">
            <a:spLocks/>
          </p:cNvSpPr>
          <p:nvPr/>
        </p:nvSpPr>
        <p:spPr>
          <a:xfrm>
            <a:off x="311700" y="1543227"/>
            <a:ext cx="8520600" cy="136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4000"/>
            </a:pPr>
            <a:r>
              <a:rPr lang="en-US" sz="4800" dirty="0" err="1">
                <a:latin typeface="Galano Grotesque Alt" pitchFamily="2" charset="77"/>
                <a:ea typeface="Roboto Slab"/>
                <a:cs typeface="Roboto Slab"/>
                <a:sym typeface="Roboto Slab"/>
              </a:rPr>
              <a:t>Armonté</a:t>
            </a:r>
            <a:r>
              <a:rPr lang="en-US" sz="4800" dirty="0">
                <a:latin typeface="Galano Grotesque Alt" pitchFamily="2" charset="77"/>
                <a:ea typeface="Roboto Slab"/>
                <a:cs typeface="Roboto Slab"/>
                <a:sym typeface="Roboto Slab"/>
              </a:rPr>
              <a:t> (He/Him)</a:t>
            </a:r>
          </a:p>
          <a:p>
            <a:pPr>
              <a:buSzPts val="4000"/>
            </a:pPr>
            <a:r>
              <a:rPr lang="en-US" sz="2800" dirty="0">
                <a:latin typeface="Galano Grotesque Alt" pitchFamily="2" charset="77"/>
                <a:ea typeface="Roboto Slab"/>
                <a:cs typeface="Roboto Slab"/>
                <a:sym typeface="Roboto Slab"/>
              </a:rPr>
              <a:t>Senior Manager, LGBTQ Health &amp; Rights</a:t>
            </a:r>
          </a:p>
          <a:p>
            <a:pPr>
              <a:buSzPts val="4000"/>
            </a:pPr>
            <a:endParaRPr lang="en-US" sz="2800" dirty="0">
              <a:latin typeface="Galano Grotesque Alt" pitchFamily="2" charset="77"/>
              <a:ea typeface="Roboto Slab"/>
              <a:cs typeface="Roboto Slab"/>
              <a:sym typeface="Roboto Slab"/>
            </a:endParaRPr>
          </a:p>
          <a:p>
            <a:pPr>
              <a:buSzPts val="4000"/>
            </a:pPr>
            <a:r>
              <a:rPr lang="en-US" sz="4800" dirty="0">
                <a:latin typeface="Galano Grotesque Alt" pitchFamily="2" charset="77"/>
                <a:ea typeface="Roboto Slab"/>
                <a:cs typeface="Roboto Slab"/>
                <a:sym typeface="Roboto Slab"/>
              </a:rPr>
              <a:t>Louie (He/Him)</a:t>
            </a:r>
          </a:p>
          <a:p>
            <a:pPr>
              <a:buSzPts val="4000"/>
            </a:pPr>
            <a:r>
              <a:rPr lang="en-US" sz="2800" dirty="0">
                <a:latin typeface="Galano Grotesque Alt" pitchFamily="2" charset="77"/>
                <a:ea typeface="Roboto Slab"/>
                <a:cs typeface="Roboto Slab"/>
                <a:sym typeface="Roboto Slab"/>
              </a:rPr>
              <a:t>Director, LGBTQ Health &amp; Rights</a:t>
            </a:r>
          </a:p>
          <a:p>
            <a:pPr>
              <a:buSzPts val="4000"/>
            </a:pPr>
            <a:endParaRPr lang="en-US" sz="4800" dirty="0">
              <a:latin typeface="Galano Grotesque Alt" pitchFamily="2" charset="77"/>
              <a:ea typeface="Roboto Slab"/>
              <a:cs typeface="Roboto Slab"/>
              <a:sym typeface="Roboto Slab"/>
            </a:endParaRPr>
          </a:p>
          <a:p>
            <a:pPr>
              <a:buSzPts val="4000"/>
            </a:pPr>
            <a:r>
              <a:rPr lang="en-US" sz="4800" dirty="0">
                <a:solidFill>
                  <a:srgbClr val="FFFFFF"/>
                </a:solidFill>
                <a:highlight>
                  <a:srgbClr val="F83180"/>
                </a:highlight>
                <a:latin typeface="Roboto Slab"/>
                <a:ea typeface="Roboto Slab"/>
                <a:cs typeface="Roboto Slab"/>
                <a:sym typeface="Roboto Slab"/>
              </a:rPr>
              <a:t> </a:t>
            </a:r>
          </a:p>
        </p:txBody>
      </p:sp>
      <p:sp>
        <p:nvSpPr>
          <p:cNvPr id="8" name="Google Shape;84;p4">
            <a:extLst>
              <a:ext uri="{FF2B5EF4-FFF2-40B4-BE49-F238E27FC236}">
                <a16:creationId xmlns:a16="http://schemas.microsoft.com/office/drawing/2014/main" id="{F9C2EDDC-2ABC-AA40-A301-41416213318A}"/>
              </a:ext>
            </a:extLst>
          </p:cNvPr>
          <p:cNvSpPr txBox="1">
            <a:spLocks/>
          </p:cNvSpPr>
          <p:nvPr/>
        </p:nvSpPr>
        <p:spPr>
          <a:xfrm>
            <a:off x="-978309" y="485039"/>
            <a:ext cx="8441722" cy="136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SzPts val="4000"/>
            </a:pPr>
            <a:r>
              <a:rPr lang="en-US" sz="4800" dirty="0">
                <a:solidFill>
                  <a:srgbClr val="FFFFFF"/>
                </a:solidFill>
                <a:highlight>
                  <a:srgbClr val="F83180"/>
                </a:highlight>
                <a:latin typeface="Galano Grotesque Alt" pitchFamily="2" charset="77"/>
                <a:ea typeface="Roboto Slab"/>
                <a:cs typeface="Roboto Slab"/>
                <a:sym typeface="Roboto Slab"/>
              </a:rPr>
              <a:t>TODAY’S AFY TEAM</a:t>
            </a:r>
            <a:endParaRPr lang="en-US" sz="4800" dirty="0">
              <a:solidFill>
                <a:srgbClr val="FFFFFF"/>
              </a:solidFill>
              <a:highlight>
                <a:srgbClr val="F83180"/>
              </a:highlight>
              <a:latin typeface="Roboto Slab"/>
              <a:ea typeface="Roboto Slab"/>
              <a:cs typeface="Roboto Slab"/>
              <a:sym typeface="Roboto Slab"/>
            </a:endParaRPr>
          </a:p>
        </p:txBody>
      </p:sp>
    </p:spTree>
    <p:extLst>
      <p:ext uri="{BB962C8B-B14F-4D97-AF65-F5344CB8AC3E}">
        <p14:creationId xmlns:p14="http://schemas.microsoft.com/office/powerpoint/2010/main" val="3782523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00025"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416179" y="1113486"/>
            <a:ext cx="8516133" cy="3970318"/>
          </a:xfrm>
          <a:prstGeom prst="rect">
            <a:avLst/>
          </a:prstGeom>
        </p:spPr>
        <p:txBody>
          <a:bodyPr wrap="square">
            <a:spAutoFit/>
          </a:bodyPr>
          <a:lstStyle/>
          <a:p>
            <a:pPr marL="285750" indent="-285750">
              <a:buFont typeface="Arial" panose="020B0604020202020204" pitchFamily="34" charset="0"/>
              <a:buChar char="•"/>
            </a:pPr>
            <a:r>
              <a:rPr lang="en-US" dirty="0">
                <a:latin typeface="Galano Grotesque Alt" pitchFamily="2" charset="77"/>
              </a:rPr>
              <a:t>Include your pronouns in your email signature, and if possible, in your username when hosting webinars</a:t>
            </a:r>
          </a:p>
          <a:p>
            <a:endParaRPr lang="en-US" sz="500" dirty="0">
              <a:latin typeface="Galano Grotesque Alt" pitchFamily="2" charset="77"/>
            </a:endParaRPr>
          </a:p>
          <a:p>
            <a:pPr marL="285750" indent="-285750">
              <a:buFont typeface="Arial" panose="020B0604020202020204" pitchFamily="34" charset="0"/>
              <a:buChar char="•"/>
            </a:pPr>
            <a:r>
              <a:rPr lang="en-US" dirty="0">
                <a:latin typeface="Galano Grotesque Alt" pitchFamily="2" charset="77"/>
              </a:rPr>
              <a:t>Update webpages and social media to include and promote information about youth from culturally different backgrounds, LGBTQ youth, especially on crucial awareness days and heritage months such as weeks such as Black History Month (February), Pride Month (June), Latinx Heritage Month (October), Transgender Awareness Week (November 13-19).</a:t>
            </a:r>
          </a:p>
          <a:p>
            <a:endParaRPr lang="en-US" sz="500" dirty="0">
              <a:latin typeface="Galano Grotesque Alt" pitchFamily="2" charset="77"/>
            </a:endParaRPr>
          </a:p>
          <a:p>
            <a:pPr marL="285750" indent="-285750">
              <a:buFont typeface="Arial" panose="020B0604020202020204" pitchFamily="34" charset="0"/>
              <a:buChar char="•"/>
            </a:pPr>
            <a:r>
              <a:rPr lang="en-US" dirty="0">
                <a:latin typeface="Galano Grotesque Alt" pitchFamily="2" charset="77"/>
              </a:rPr>
              <a:t>Incorporate LGBTQ-inclusive symbols (rainbows, pins, etc.) in your physical surroundings while on webinars. </a:t>
            </a:r>
          </a:p>
          <a:p>
            <a:endParaRPr lang="en-US" sz="500" dirty="0">
              <a:latin typeface="Galano Grotesque Alt" pitchFamily="2" charset="77"/>
            </a:endParaRPr>
          </a:p>
          <a:p>
            <a:pPr marL="285750" indent="-285750">
              <a:buFont typeface="Arial" panose="020B0604020202020204" pitchFamily="34" charset="0"/>
              <a:buChar char="•"/>
            </a:pPr>
            <a:r>
              <a:rPr lang="en-US" dirty="0">
                <a:latin typeface="Galano Grotesque Alt" pitchFamily="2" charset="77"/>
              </a:rPr>
              <a:t>Name that, although digital, the space (whether webinar or meeting) is intended to be inclusive of everyone and their identities. </a:t>
            </a:r>
          </a:p>
          <a:p>
            <a:pPr marL="285750" indent="-285750">
              <a:buFont typeface="Arial" panose="020B0604020202020204" pitchFamily="34" charset="0"/>
              <a:buChar char="•"/>
            </a:pPr>
            <a:endParaRPr lang="en-US" sz="500" dirty="0">
              <a:latin typeface="Galano Grotesque Alt" pitchFamily="2" charset="77"/>
            </a:endParaRPr>
          </a:p>
          <a:p>
            <a:pPr marL="285750" indent="-285750">
              <a:buFont typeface="Arial" panose="020B0604020202020204" pitchFamily="34" charset="0"/>
              <a:buChar char="•"/>
            </a:pPr>
            <a:r>
              <a:rPr lang="en-US" dirty="0">
                <a:latin typeface="Galano Grotesque Alt" pitchFamily="2" charset="77"/>
              </a:rPr>
              <a:t>Keep in mind that young people are focused on technology. Are your web pages updated? Do your web pages include culturally competent images, etc.? What type of reviews do you have as an agency? </a:t>
            </a:r>
          </a:p>
          <a:p>
            <a:pPr marL="285750" indent="-285750">
              <a:buFont typeface="Arial" panose="020B0604020202020204" pitchFamily="34" charset="0"/>
              <a:buChar char="•"/>
            </a:pPr>
            <a:endParaRPr lang="en-US" sz="500" dirty="0">
              <a:latin typeface="Galano Grotesque Alt" pitchFamily="2" charset="77"/>
            </a:endParaRPr>
          </a:p>
          <a:p>
            <a:pPr marL="285750" indent="-285750">
              <a:buFont typeface="Arial" panose="020B0604020202020204" pitchFamily="34" charset="0"/>
              <a:buChar char="•"/>
            </a:pPr>
            <a:r>
              <a:rPr lang="en-US" dirty="0">
                <a:latin typeface="Galano Grotesque Alt" pitchFamily="2" charset="77"/>
              </a:rPr>
              <a:t>Ensure that web pages, including social media channels, are up to date, active, and culturally competent. Remember to include Frequently Asked Questions and Resources sections. </a:t>
            </a:r>
            <a:endParaRPr lang="en-US" sz="2000" dirty="0">
              <a:effectLst/>
              <a:latin typeface="Galano Grotesque Alt" pitchFamily="2" charset="77"/>
            </a:endParaRPr>
          </a:p>
        </p:txBody>
      </p:sp>
      <p:sp>
        <p:nvSpPr>
          <p:cNvPr id="9" name="Rectangle 8">
            <a:extLst>
              <a:ext uri="{FF2B5EF4-FFF2-40B4-BE49-F238E27FC236}">
                <a16:creationId xmlns:a16="http://schemas.microsoft.com/office/drawing/2014/main" id="{47C6E8D5-AAD3-274F-8ACE-94218221D5E7}"/>
              </a:ext>
            </a:extLst>
          </p:cNvPr>
          <p:cNvSpPr/>
          <p:nvPr/>
        </p:nvSpPr>
        <p:spPr>
          <a:xfrm>
            <a:off x="404516" y="154305"/>
            <a:ext cx="8329380" cy="1077218"/>
          </a:xfrm>
          <a:prstGeom prst="rect">
            <a:avLst/>
          </a:prstGeom>
        </p:spPr>
        <p:txBody>
          <a:bodyPr wrap="square">
            <a:spAutoFit/>
          </a:bodyPr>
          <a:lstStyle/>
          <a:p>
            <a:r>
              <a:rPr lang="en-US" sz="3200" b="1" dirty="0">
                <a:solidFill>
                  <a:schemeClr val="tx1"/>
                </a:solidFill>
                <a:latin typeface="Galano Grotesque Alt" pitchFamily="2" charset="77"/>
              </a:rPr>
              <a:t>WEEK 12: </a:t>
            </a:r>
            <a:r>
              <a:rPr lang="en-US" sz="3200" b="1" dirty="0">
                <a:latin typeface="Galano Grotesque Alt" pitchFamily="2" charset="77"/>
              </a:rPr>
              <a:t>THINGS TO CONSIDER WHEN CREATING DIGITAL SAFER SPACES </a:t>
            </a:r>
            <a:endParaRPr lang="en-US" sz="3200" dirty="0">
              <a:latin typeface="Galano Grotesque Alt" pitchFamily="2" charset="77"/>
            </a:endParaRPr>
          </a:p>
        </p:txBody>
      </p:sp>
    </p:spTree>
    <p:extLst>
      <p:ext uri="{BB962C8B-B14F-4D97-AF65-F5344CB8AC3E}">
        <p14:creationId xmlns:p14="http://schemas.microsoft.com/office/powerpoint/2010/main" val="333245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00025"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423375" y="1351015"/>
            <a:ext cx="8520600" cy="3724096"/>
          </a:xfrm>
          <a:prstGeom prst="rect">
            <a:avLst/>
          </a:prstGeom>
        </p:spPr>
        <p:txBody>
          <a:bodyPr wrap="square">
            <a:spAutoFit/>
          </a:bodyPr>
          <a:lstStyle/>
          <a:p>
            <a:r>
              <a:rPr lang="en-US" sz="3600" dirty="0">
                <a:latin typeface="Galano Grotesque Alt" pitchFamily="2" charset="77"/>
              </a:rPr>
              <a:t>Grits are better with sugar or salt.</a:t>
            </a:r>
          </a:p>
          <a:p>
            <a:endParaRPr lang="en-US" sz="3600" dirty="0">
              <a:latin typeface="Galano Grotesque Alt" pitchFamily="2" charset="77"/>
            </a:endParaRPr>
          </a:p>
          <a:p>
            <a:r>
              <a:rPr lang="en-US" sz="3600" dirty="0">
                <a:latin typeface="Galano Grotesque Alt" pitchFamily="2" charset="77"/>
              </a:rPr>
              <a:t>Pineapples belong on pizza.</a:t>
            </a:r>
          </a:p>
          <a:p>
            <a:endParaRPr lang="en-US" sz="3600" dirty="0">
              <a:latin typeface="Galano Grotesque Alt" pitchFamily="2" charset="77"/>
            </a:endParaRPr>
          </a:p>
          <a:p>
            <a:r>
              <a:rPr lang="en-US" sz="3600" dirty="0">
                <a:latin typeface="Galano Grotesque Alt" pitchFamily="2" charset="77"/>
              </a:rPr>
              <a:t>Candy corn reminds me of Halloween.</a:t>
            </a:r>
            <a:endParaRPr lang="en-US" sz="3600" b="1" dirty="0">
              <a:solidFill>
                <a:schemeClr val="tx1"/>
              </a:solidFill>
              <a:latin typeface="Galano Grotesque Alt" pitchFamily="2" charset="77"/>
            </a:endParaRPr>
          </a:p>
          <a:p>
            <a:endParaRPr lang="en-US" sz="2000" dirty="0">
              <a:solidFill>
                <a:srgbClr val="0070C0"/>
              </a:solidFill>
              <a:latin typeface="Galano Grotesque Alt" pitchFamily="2" charset="77"/>
            </a:endParaRPr>
          </a:p>
        </p:txBody>
      </p:sp>
      <p:sp>
        <p:nvSpPr>
          <p:cNvPr id="7" name="Google Shape;165;p33">
            <a:extLst>
              <a:ext uri="{FF2B5EF4-FFF2-40B4-BE49-F238E27FC236}">
                <a16:creationId xmlns:a16="http://schemas.microsoft.com/office/drawing/2014/main" id="{400FFD4A-FB4C-E140-9EBB-B686C959D60B}"/>
              </a:ext>
            </a:extLst>
          </p:cNvPr>
          <p:cNvSpPr txBox="1">
            <a:spLocks/>
          </p:cNvSpPr>
          <p:nvPr/>
        </p:nvSpPr>
        <p:spPr>
          <a:xfrm>
            <a:off x="409935" y="68389"/>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6000" dirty="0">
                <a:solidFill>
                  <a:srgbClr val="0070C0"/>
                </a:solidFill>
                <a:highlight>
                  <a:srgbClr val="FFFFFF"/>
                </a:highlight>
                <a:latin typeface="Galano Grotesque Alt" pitchFamily="2" charset="77"/>
                <a:ea typeface="Anton"/>
                <a:cs typeface="Anton"/>
                <a:sym typeface="Anton"/>
              </a:rPr>
              <a:t>GROUP</a:t>
            </a:r>
            <a:r>
              <a:rPr lang="en-US" sz="6000" dirty="0">
                <a:solidFill>
                  <a:schemeClr val="tx1"/>
                </a:solidFill>
                <a:highlight>
                  <a:srgbClr val="FFFFFF"/>
                </a:highlight>
                <a:latin typeface="Galano Grotesque Alt" pitchFamily="2" charset="77"/>
                <a:ea typeface="Anton"/>
                <a:cs typeface="Anton"/>
                <a:sym typeface="Anton"/>
              </a:rPr>
              <a:t>ACTIVITY</a:t>
            </a:r>
          </a:p>
        </p:txBody>
      </p:sp>
    </p:spTree>
    <p:extLst>
      <p:ext uri="{BB962C8B-B14F-4D97-AF65-F5344CB8AC3E}">
        <p14:creationId xmlns:p14="http://schemas.microsoft.com/office/powerpoint/2010/main" val="95950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BFF2E6C1-6124-B940-8B77-2B31722A3D64}"/>
              </a:ext>
            </a:extLst>
          </p:cNvPr>
          <p:cNvSpPr/>
          <p:nvPr/>
        </p:nvSpPr>
        <p:spPr>
          <a:xfrm>
            <a:off x="200025" y="154305"/>
            <a:ext cx="8743950" cy="48348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E54C26-B075-1940-935C-8914BF7848D6}"/>
              </a:ext>
            </a:extLst>
          </p:cNvPr>
          <p:cNvSpPr/>
          <p:nvPr/>
        </p:nvSpPr>
        <p:spPr>
          <a:xfrm>
            <a:off x="311700" y="1479639"/>
            <a:ext cx="8520600" cy="3477875"/>
          </a:xfrm>
          <a:prstGeom prst="rect">
            <a:avLst/>
          </a:prstGeom>
        </p:spPr>
        <p:txBody>
          <a:bodyPr wrap="square">
            <a:spAutoFit/>
          </a:bodyPr>
          <a:lstStyle/>
          <a:p>
            <a:r>
              <a:rPr lang="en-US" sz="2000" b="1" dirty="0">
                <a:latin typeface="Galano Grotesque Alt" pitchFamily="2" charset="77"/>
              </a:rPr>
              <a:t>1. Be Clear about Your Own Attitudes and Biases. </a:t>
            </a:r>
            <a:endParaRPr lang="en-US" sz="2000" dirty="0">
              <a:latin typeface="Galano Grotesque Alt" pitchFamily="2" charset="77"/>
            </a:endParaRPr>
          </a:p>
          <a:p>
            <a:endParaRPr lang="en-US" sz="2000" dirty="0">
              <a:latin typeface="Galano Grotesque Alt" pitchFamily="2" charset="77"/>
            </a:endParaRPr>
          </a:p>
          <a:p>
            <a:r>
              <a:rPr lang="en-US" sz="2000" b="1" dirty="0">
                <a:latin typeface="Galano Grotesque Alt" pitchFamily="2" charset="77"/>
              </a:rPr>
              <a:t>2. Understand How Discrimination, Including Racism, Homophobia, and Transphobia Affect Youth. </a:t>
            </a:r>
            <a:endParaRPr lang="en-US" sz="2000" dirty="0">
              <a:latin typeface="Galano Grotesque Alt" pitchFamily="2" charset="77"/>
            </a:endParaRPr>
          </a:p>
          <a:p>
            <a:endParaRPr lang="en-US" sz="2000" dirty="0">
              <a:latin typeface="Galano Grotesque Alt" pitchFamily="2" charset="77"/>
            </a:endParaRPr>
          </a:p>
          <a:p>
            <a:r>
              <a:rPr lang="en-US" sz="2000" b="1" dirty="0">
                <a:latin typeface="Galano Grotesque Alt" pitchFamily="2" charset="77"/>
              </a:rPr>
              <a:t>3. Take Action to Ensure All Young People Feel Affirmed at Your Organization. </a:t>
            </a:r>
          </a:p>
          <a:p>
            <a:endParaRPr lang="en-US" sz="2000" dirty="0">
              <a:latin typeface="Galano Grotesque Alt" pitchFamily="2" charset="77"/>
            </a:endParaRPr>
          </a:p>
          <a:p>
            <a:r>
              <a:rPr lang="en-US" sz="2000" b="1" dirty="0">
                <a:latin typeface="Galano Grotesque Alt" pitchFamily="2" charset="77"/>
              </a:rPr>
              <a:t>4. Support Youth and Staff in Your Agency to Be in Support of Young People from Marginalized Backgrounds </a:t>
            </a:r>
            <a:endParaRPr lang="en-US" sz="2000" dirty="0">
              <a:latin typeface="Galano Grotesque Alt" pitchFamily="2" charset="77"/>
            </a:endParaRPr>
          </a:p>
          <a:p>
            <a:endParaRPr lang="en-US" sz="2000" dirty="0">
              <a:solidFill>
                <a:srgbClr val="0070C0"/>
              </a:solidFill>
              <a:latin typeface="Galano Grotesque Alt" pitchFamily="2" charset="77"/>
            </a:endParaRPr>
          </a:p>
        </p:txBody>
      </p:sp>
      <p:sp>
        <p:nvSpPr>
          <p:cNvPr id="7" name="Google Shape;165;p33">
            <a:extLst>
              <a:ext uri="{FF2B5EF4-FFF2-40B4-BE49-F238E27FC236}">
                <a16:creationId xmlns:a16="http://schemas.microsoft.com/office/drawing/2014/main" id="{400FFD4A-FB4C-E140-9EBB-B686C959D60B}"/>
              </a:ext>
            </a:extLst>
          </p:cNvPr>
          <p:cNvSpPr txBox="1">
            <a:spLocks/>
          </p:cNvSpPr>
          <p:nvPr/>
        </p:nvSpPr>
        <p:spPr>
          <a:xfrm>
            <a:off x="409935" y="68389"/>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6000" dirty="0">
                <a:solidFill>
                  <a:srgbClr val="0070C0"/>
                </a:solidFill>
                <a:highlight>
                  <a:srgbClr val="FFFFFF"/>
                </a:highlight>
                <a:latin typeface="Galano Grotesque Alt" pitchFamily="2" charset="77"/>
                <a:ea typeface="Anton"/>
                <a:cs typeface="Anton"/>
                <a:sym typeface="Anton"/>
              </a:rPr>
              <a:t>TAKE</a:t>
            </a:r>
            <a:r>
              <a:rPr lang="en-US" sz="6000" dirty="0">
                <a:solidFill>
                  <a:schemeClr val="tx1"/>
                </a:solidFill>
                <a:highlight>
                  <a:srgbClr val="FFFFFF"/>
                </a:highlight>
                <a:latin typeface="Galano Grotesque Alt" pitchFamily="2" charset="77"/>
                <a:ea typeface="Anton"/>
                <a:cs typeface="Anton"/>
                <a:sym typeface="Anton"/>
              </a:rPr>
              <a:t>AWAYS</a:t>
            </a:r>
          </a:p>
        </p:txBody>
      </p:sp>
    </p:spTree>
    <p:extLst>
      <p:ext uri="{BB962C8B-B14F-4D97-AF65-F5344CB8AC3E}">
        <p14:creationId xmlns:p14="http://schemas.microsoft.com/office/powerpoint/2010/main" val="2681221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6" name="Google Shape;165;p33">
            <a:extLst>
              <a:ext uri="{FF2B5EF4-FFF2-40B4-BE49-F238E27FC236}">
                <a16:creationId xmlns:a16="http://schemas.microsoft.com/office/drawing/2014/main" id="{35EDD9DC-233F-BA4D-8D25-2AA6F7B3DC47}"/>
              </a:ext>
            </a:extLst>
          </p:cNvPr>
          <p:cNvSpPr txBox="1">
            <a:spLocks/>
          </p:cNvSpPr>
          <p:nvPr/>
        </p:nvSpPr>
        <p:spPr>
          <a:xfrm>
            <a:off x="311700" y="3258082"/>
            <a:ext cx="899005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endParaRPr lang="en-US" sz="6000" dirty="0">
              <a:solidFill>
                <a:schemeClr val="tx1"/>
              </a:solidFill>
              <a:highlight>
                <a:srgbClr val="FFFFFF"/>
              </a:highlight>
              <a:latin typeface="Acier BAT Text Solid" panose="02000000000000000000" pitchFamily="2" charset="0"/>
              <a:ea typeface="Anton"/>
              <a:cs typeface="Anton"/>
              <a:sym typeface="Anton"/>
            </a:endParaRPr>
          </a:p>
        </p:txBody>
      </p:sp>
      <p:sp>
        <p:nvSpPr>
          <p:cNvPr id="7" name="Rectangle 6">
            <a:extLst>
              <a:ext uri="{FF2B5EF4-FFF2-40B4-BE49-F238E27FC236}">
                <a16:creationId xmlns:a16="http://schemas.microsoft.com/office/drawing/2014/main" id="{E6119039-48F3-2C4C-A1AB-918BE66AC8E6}"/>
              </a:ext>
            </a:extLst>
          </p:cNvPr>
          <p:cNvSpPr/>
          <p:nvPr/>
        </p:nvSpPr>
        <p:spPr>
          <a:xfrm>
            <a:off x="311700" y="251460"/>
            <a:ext cx="8520600" cy="4594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84;p4">
            <a:extLst>
              <a:ext uri="{FF2B5EF4-FFF2-40B4-BE49-F238E27FC236}">
                <a16:creationId xmlns:a16="http://schemas.microsoft.com/office/drawing/2014/main" id="{F6077EE9-E539-A949-89D2-C07836F0E511}"/>
              </a:ext>
            </a:extLst>
          </p:cNvPr>
          <p:cNvSpPr txBox="1">
            <a:spLocks/>
          </p:cNvSpPr>
          <p:nvPr/>
        </p:nvSpPr>
        <p:spPr>
          <a:xfrm>
            <a:off x="153945" y="1268112"/>
            <a:ext cx="7748714" cy="22636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buSzPts val="4000"/>
            </a:pPr>
            <a:r>
              <a:rPr lang="en-US" sz="8000">
                <a:solidFill>
                  <a:srgbClr val="FFFFFF"/>
                </a:solidFill>
                <a:highlight>
                  <a:srgbClr val="F83180"/>
                </a:highlight>
                <a:latin typeface="Galano Grotesque Alt" pitchFamily="2" charset="77"/>
                <a:ea typeface="Roboto Slab"/>
                <a:cs typeface="Roboto Slab"/>
                <a:sym typeface="Roboto Slab"/>
              </a:rPr>
              <a:t>QUESTIONS</a:t>
            </a:r>
            <a:endParaRPr lang="en-US" sz="8000" dirty="0">
              <a:solidFill>
                <a:srgbClr val="FFFFFF"/>
              </a:solidFill>
              <a:highlight>
                <a:srgbClr val="F83180"/>
              </a:highlight>
              <a:latin typeface="Galano Grotesque Alt" pitchFamily="2" charset="77"/>
              <a:ea typeface="Roboto Slab"/>
              <a:cs typeface="Roboto Slab"/>
              <a:sym typeface="Roboto Slab"/>
            </a:endParaRPr>
          </a:p>
          <a:p>
            <a:pPr algn="l">
              <a:buSzPts val="4000"/>
            </a:pPr>
            <a:r>
              <a:rPr lang="en-US" sz="8000" dirty="0">
                <a:solidFill>
                  <a:srgbClr val="FFFFFF"/>
                </a:solidFill>
                <a:highlight>
                  <a:srgbClr val="F83180"/>
                </a:highlight>
                <a:latin typeface="Galano Grotesque Alt" pitchFamily="2" charset="77"/>
                <a:ea typeface="Roboto Slab"/>
                <a:cs typeface="Roboto Slab"/>
                <a:sym typeface="Roboto Slab"/>
              </a:rPr>
              <a:t>&amp; COMMENTS</a:t>
            </a:r>
            <a:endParaRPr lang="en-US" sz="8000" dirty="0">
              <a:solidFill>
                <a:srgbClr val="FFFFFF"/>
              </a:solidFill>
              <a:highlight>
                <a:srgbClr val="F83180"/>
              </a:highlight>
              <a:latin typeface="Roboto Slab"/>
              <a:ea typeface="Roboto Slab"/>
              <a:cs typeface="Roboto Slab"/>
              <a:sym typeface="Roboto Slab"/>
            </a:endParaRPr>
          </a:p>
        </p:txBody>
      </p:sp>
    </p:spTree>
    <p:extLst>
      <p:ext uri="{BB962C8B-B14F-4D97-AF65-F5344CB8AC3E}">
        <p14:creationId xmlns:p14="http://schemas.microsoft.com/office/powerpoint/2010/main" val="1198248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2"/>
          <a:stretch>
            <a:fillRect/>
          </a:stretch>
        </p:blipFill>
        <p:spPr>
          <a:xfrm>
            <a:off x="0" y="0"/>
            <a:ext cx="9144000" cy="5143500"/>
          </a:xfrm>
          <a:prstGeom prst="rect">
            <a:avLst/>
          </a:prstGeom>
        </p:spPr>
      </p:pic>
      <p:sp>
        <p:nvSpPr>
          <p:cNvPr id="5" name="Google Shape;165;p33">
            <a:extLst>
              <a:ext uri="{FF2B5EF4-FFF2-40B4-BE49-F238E27FC236}">
                <a16:creationId xmlns:a16="http://schemas.microsoft.com/office/drawing/2014/main" id="{980960A1-FBCA-8242-A3F7-9026E989FF62}"/>
              </a:ext>
            </a:extLst>
          </p:cNvPr>
          <p:cNvSpPr txBox="1">
            <a:spLocks/>
          </p:cNvSpPr>
          <p:nvPr/>
        </p:nvSpPr>
        <p:spPr>
          <a:xfrm>
            <a:off x="-134070" y="3119562"/>
            <a:ext cx="9278070"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000" dirty="0" err="1">
                <a:solidFill>
                  <a:schemeClr val="tx1"/>
                </a:solidFill>
                <a:highlight>
                  <a:srgbClr val="FFFFFF"/>
                </a:highlight>
                <a:latin typeface="Galano Grotesque Alt" pitchFamily="2" charset="77"/>
              </a:rPr>
              <a:t>Armonté</a:t>
            </a:r>
            <a:r>
              <a:rPr lang="en-US" sz="4000" dirty="0">
                <a:solidFill>
                  <a:schemeClr val="tx1"/>
                </a:solidFill>
                <a:highlight>
                  <a:srgbClr val="FFFFFF"/>
                </a:highlight>
                <a:latin typeface="Galano Grotesque Alt" pitchFamily="2" charset="77"/>
              </a:rPr>
              <a:t> Butler</a:t>
            </a:r>
          </a:p>
          <a:p>
            <a:r>
              <a:rPr lang="en-US" sz="4000" dirty="0" err="1">
                <a:solidFill>
                  <a:schemeClr val="tx1"/>
                </a:solidFill>
                <a:highlight>
                  <a:srgbClr val="FFFFFF"/>
                </a:highlight>
                <a:latin typeface="Galano Grotesque Alt" pitchFamily="2" charset="77"/>
                <a:ea typeface="Anton"/>
                <a:cs typeface="Anton"/>
                <a:sym typeface="Anton"/>
              </a:rPr>
              <a:t>armonte@advocatesforyouth.org</a:t>
            </a:r>
            <a:endParaRPr lang="en-US" sz="4000" dirty="0">
              <a:solidFill>
                <a:schemeClr val="tx1"/>
              </a:solidFill>
              <a:highlight>
                <a:srgbClr val="FFFFFF"/>
              </a:highlight>
              <a:latin typeface="Galano Grotesque Alt" pitchFamily="2" charset="77"/>
              <a:ea typeface="Anton"/>
              <a:cs typeface="Anton"/>
              <a:sym typeface="Anton"/>
            </a:endParaRPr>
          </a:p>
          <a:p>
            <a:endParaRPr lang="en-US" sz="4000" dirty="0">
              <a:solidFill>
                <a:schemeClr val="tx1"/>
              </a:solidFill>
              <a:highlight>
                <a:srgbClr val="FFFFFF"/>
              </a:highlight>
              <a:latin typeface="Galano Grotesque Alt" pitchFamily="2" charset="77"/>
              <a:ea typeface="Anton"/>
              <a:cs typeface="Anton"/>
              <a:sym typeface="Anton"/>
            </a:endParaRPr>
          </a:p>
          <a:p>
            <a:r>
              <a:rPr lang="en-US" sz="4000" dirty="0" err="1">
                <a:solidFill>
                  <a:schemeClr val="tx1"/>
                </a:solidFill>
                <a:highlight>
                  <a:srgbClr val="FFFFFF"/>
                </a:highlight>
                <a:latin typeface="Galano Grotesque Alt" pitchFamily="2" charset="77"/>
                <a:ea typeface="Anton"/>
                <a:cs typeface="Anton"/>
                <a:sym typeface="Anton"/>
              </a:rPr>
              <a:t>louie</a:t>
            </a:r>
            <a:r>
              <a:rPr lang="en-US" sz="4000" dirty="0">
                <a:solidFill>
                  <a:schemeClr val="tx1"/>
                </a:solidFill>
                <a:highlight>
                  <a:srgbClr val="FFFFFF"/>
                </a:highlight>
                <a:latin typeface="Galano Grotesque Alt" pitchFamily="2" charset="77"/>
                <a:ea typeface="Anton"/>
                <a:cs typeface="Anton"/>
                <a:sym typeface="Anton"/>
              </a:rPr>
              <a:t> </a:t>
            </a:r>
            <a:r>
              <a:rPr lang="en-US" sz="4000" dirty="0" err="1">
                <a:solidFill>
                  <a:schemeClr val="tx1"/>
                </a:solidFill>
                <a:highlight>
                  <a:srgbClr val="FFFFFF"/>
                </a:highlight>
                <a:latin typeface="Galano Grotesque Alt" pitchFamily="2" charset="77"/>
                <a:ea typeface="Anton"/>
                <a:cs typeface="Anton"/>
                <a:sym typeface="Anton"/>
              </a:rPr>
              <a:t>ortiz-fonseca</a:t>
            </a:r>
            <a:endParaRPr lang="en-US" sz="4000" dirty="0">
              <a:solidFill>
                <a:schemeClr val="tx1"/>
              </a:solidFill>
              <a:highlight>
                <a:srgbClr val="FFFFFF"/>
              </a:highlight>
              <a:latin typeface="Galano Grotesque Alt" pitchFamily="2" charset="77"/>
              <a:ea typeface="Anton"/>
              <a:cs typeface="Anton"/>
              <a:sym typeface="Anton"/>
            </a:endParaRPr>
          </a:p>
          <a:p>
            <a:r>
              <a:rPr lang="en-US" sz="4000" dirty="0" err="1">
                <a:solidFill>
                  <a:schemeClr val="tx1"/>
                </a:solidFill>
                <a:highlight>
                  <a:srgbClr val="FFFFFF"/>
                </a:highlight>
                <a:latin typeface="Galano Grotesque Alt" pitchFamily="2" charset="77"/>
                <a:ea typeface="Anton"/>
                <a:cs typeface="Anton"/>
                <a:sym typeface="Anton"/>
              </a:rPr>
              <a:t>louie@advocatesforyouth.org</a:t>
            </a:r>
            <a:endParaRPr lang="en-US" sz="4000" dirty="0">
              <a:solidFill>
                <a:schemeClr val="tx1"/>
              </a:solidFill>
              <a:highlight>
                <a:srgbClr val="FFFFFF"/>
              </a:highlight>
              <a:latin typeface="Galano Grotesque Alt" pitchFamily="2" charset="77"/>
              <a:ea typeface="Anton"/>
              <a:cs typeface="Anton"/>
              <a:sym typeface="Anton"/>
            </a:endParaRPr>
          </a:p>
        </p:txBody>
      </p:sp>
    </p:spTree>
    <p:extLst>
      <p:ext uri="{BB962C8B-B14F-4D97-AF65-F5344CB8AC3E}">
        <p14:creationId xmlns:p14="http://schemas.microsoft.com/office/powerpoint/2010/main" val="342884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943D-9364-CD42-BE8E-E26D2936047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A76F7AC2-1B29-C642-81BD-DCD7320675D4}"/>
              </a:ext>
            </a:extLst>
          </p:cNvPr>
          <p:cNvPicPr>
            <a:picLocks noChangeAspect="1"/>
          </p:cNvPicPr>
          <p:nvPr/>
        </p:nvPicPr>
        <p:blipFill>
          <a:blip r:embed="rId2"/>
          <a:stretch>
            <a:fillRect/>
          </a:stretch>
        </p:blipFill>
        <p:spPr>
          <a:xfrm>
            <a:off x="0" y="0"/>
            <a:ext cx="9144000" cy="5143500"/>
          </a:xfrm>
          <a:prstGeom prst="rect">
            <a:avLst/>
          </a:prstGeom>
        </p:spPr>
      </p:pic>
      <p:pic>
        <p:nvPicPr>
          <p:cNvPr id="1026" name="Picture 2" descr="https://lh5.googleusercontent.com/J9kE8r7DtgmurVM_PwoK1tFt0weznTaBokXmgp2pr-aQbMeXTglONqOEAuHW_J1j_jeXetPLPHH1DS_NLTV4m_W3_vKeSukFtSVKbKd--xobo1aow2ufhCXLX44YDYtTDf3eLA">
            <a:extLst>
              <a:ext uri="{FF2B5EF4-FFF2-40B4-BE49-F238E27FC236}">
                <a16:creationId xmlns:a16="http://schemas.microsoft.com/office/drawing/2014/main" id="{169E2956-2A87-744B-91E7-A32F539E8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91" y="273890"/>
            <a:ext cx="8765217" cy="4641010"/>
          </a:xfrm>
          <a:prstGeom prst="rect">
            <a:avLst/>
          </a:prstGeom>
          <a:solidFill>
            <a:schemeClr val="bg1"/>
          </a:solidFill>
        </p:spPr>
      </p:pic>
    </p:spTree>
    <p:extLst>
      <p:ext uri="{BB962C8B-B14F-4D97-AF65-F5344CB8AC3E}">
        <p14:creationId xmlns:p14="http://schemas.microsoft.com/office/powerpoint/2010/main" val="16607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CEB1334-1F51-1C46-89A8-9363641AD31B}"/>
              </a:ext>
            </a:extLst>
          </p:cNvPr>
          <p:cNvSpPr/>
          <p:nvPr/>
        </p:nvSpPr>
        <p:spPr>
          <a:xfrm>
            <a:off x="205740" y="251460"/>
            <a:ext cx="8680620" cy="469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lh3.googleusercontent.com/_xkpew8gLqRTMCQ-Ov4EPaLhtspzNHQEhnwqZwSOwyaW8OuqEeJxNYOxlD4rN2TRt07JqJOYBt3Kzs7G4KXh9RQxVvqftsHdWE73_fSjrniQ_9Bv9eZtu6UyntCQBongyPsMWQ">
            <a:extLst>
              <a:ext uri="{FF2B5EF4-FFF2-40B4-BE49-F238E27FC236}">
                <a16:creationId xmlns:a16="http://schemas.microsoft.com/office/drawing/2014/main" id="{74CDD7DA-AB32-9D43-A098-98753952C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92" y="696861"/>
            <a:ext cx="8533688" cy="382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8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39A0E14C-F6D3-D945-801E-ED2DAAD822FC}"/>
              </a:ext>
            </a:extLst>
          </p:cNvPr>
          <p:cNvSpPr/>
          <p:nvPr/>
        </p:nvSpPr>
        <p:spPr>
          <a:xfrm>
            <a:off x="2366009" y="2251710"/>
            <a:ext cx="6182085" cy="2626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s://lh5.googleusercontent.com/uel3lfq55paJl0iMpJ6IsSAEQ1_M6ODl42RI_iky40_KSTGBoK_pSXeGPVi_gIs-WmhSa4wt4qhvG0V-SpEe9Al50EL68TqjtaK3PzcjYFCz-g8ubPJkGE70p0HzCkbqR2czJOYtoA">
            <a:extLst>
              <a:ext uri="{FF2B5EF4-FFF2-40B4-BE49-F238E27FC236}">
                <a16:creationId xmlns:a16="http://schemas.microsoft.com/office/drawing/2014/main" id="{32E9FC61-03C2-F34D-B464-EE92E6E16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9" y="670662"/>
            <a:ext cx="5075872" cy="338809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5;p33">
            <a:extLst>
              <a:ext uri="{FF2B5EF4-FFF2-40B4-BE49-F238E27FC236}">
                <a16:creationId xmlns:a16="http://schemas.microsoft.com/office/drawing/2014/main" id="{E94FC60F-3337-4D45-BC1E-E1331F6AB5B7}"/>
              </a:ext>
            </a:extLst>
          </p:cNvPr>
          <p:cNvSpPr txBox="1">
            <a:spLocks/>
          </p:cNvSpPr>
          <p:nvPr/>
        </p:nvSpPr>
        <p:spPr>
          <a:xfrm>
            <a:off x="1035188" y="3722515"/>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3200" dirty="0">
                <a:solidFill>
                  <a:srgbClr val="1155CC"/>
                </a:solidFill>
                <a:highlight>
                  <a:srgbClr val="FFFFFF"/>
                </a:highlight>
                <a:latin typeface="Galano Grotesque Alt" pitchFamily="2" charset="77"/>
                <a:ea typeface="Anton"/>
                <a:cs typeface="Anton"/>
                <a:sym typeface="Anton"/>
              </a:rPr>
              <a:t>ENGAGING COMMUNITIES</a:t>
            </a:r>
          </a:p>
          <a:p>
            <a:r>
              <a:rPr lang="en-US" sz="3200" dirty="0">
                <a:solidFill>
                  <a:srgbClr val="1155CC"/>
                </a:solidFill>
                <a:highlight>
                  <a:srgbClr val="FFFFFF"/>
                </a:highlight>
                <a:latin typeface="Galano Grotesque Alt" pitchFamily="2" charset="77"/>
                <a:ea typeface="Anton"/>
                <a:cs typeface="Anton"/>
                <a:sym typeface="Anton"/>
              </a:rPr>
              <a:t>AROUND HIV ORGANIZING</a:t>
            </a:r>
          </a:p>
        </p:txBody>
      </p:sp>
      <p:sp>
        <p:nvSpPr>
          <p:cNvPr id="9" name="Google Shape;165;p33">
            <a:extLst>
              <a:ext uri="{FF2B5EF4-FFF2-40B4-BE49-F238E27FC236}">
                <a16:creationId xmlns:a16="http://schemas.microsoft.com/office/drawing/2014/main" id="{40CDB120-AE22-6A4C-AF43-DB537122C0F3}"/>
              </a:ext>
            </a:extLst>
          </p:cNvPr>
          <p:cNvSpPr txBox="1">
            <a:spLocks/>
          </p:cNvSpPr>
          <p:nvPr/>
        </p:nvSpPr>
        <p:spPr>
          <a:xfrm>
            <a:off x="3515498" y="2693313"/>
            <a:ext cx="6763470"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8800" dirty="0">
                <a:highlight>
                  <a:srgbClr val="FFFFFF"/>
                </a:highlight>
                <a:latin typeface="Galano Grotesque Alt" pitchFamily="2" charset="77"/>
              </a:rPr>
              <a:t>ECHO</a:t>
            </a:r>
            <a:endParaRPr lang="en-US" sz="8800" dirty="0">
              <a:solidFill>
                <a:srgbClr val="1155CC"/>
              </a:solidFill>
              <a:highlight>
                <a:srgbClr val="FFFFFF"/>
              </a:highlight>
              <a:latin typeface="Galano Grotesque Alt" pitchFamily="2" charset="77"/>
              <a:ea typeface="Anton"/>
              <a:cs typeface="Anton"/>
              <a:sym typeface="Anton"/>
            </a:endParaRPr>
          </a:p>
        </p:txBody>
      </p:sp>
    </p:spTree>
    <p:extLst>
      <p:ext uri="{BB962C8B-B14F-4D97-AF65-F5344CB8AC3E}">
        <p14:creationId xmlns:p14="http://schemas.microsoft.com/office/powerpoint/2010/main" val="237634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pic>
        <p:nvPicPr>
          <p:cNvPr id="5122" name="Picture 2" descr="https://lh5.googleusercontent.com/f5dm7yfpF025So9CmZfRrxVwB93jzAm4PuMhFuc2cK15SQUzZmNWLfq2_e0rUQjMg4Yp6dHnRb7S7aAViiuR8eBNx5IGFu6dso5kT4_deZgWmjBPG3VDeX-gFk2UW2Ge7VDxcAL0Fg">
            <a:extLst>
              <a:ext uri="{FF2B5EF4-FFF2-40B4-BE49-F238E27FC236}">
                <a16:creationId xmlns:a16="http://schemas.microsoft.com/office/drawing/2014/main" id="{31ED7AA6-ADB0-FF44-9777-26DD5088F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62" y="682410"/>
            <a:ext cx="5270182" cy="351779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5;p33">
            <a:extLst>
              <a:ext uri="{FF2B5EF4-FFF2-40B4-BE49-F238E27FC236}">
                <a16:creationId xmlns:a16="http://schemas.microsoft.com/office/drawing/2014/main" id="{E94FC60F-3337-4D45-BC1E-E1331F6AB5B7}"/>
              </a:ext>
            </a:extLst>
          </p:cNvPr>
          <p:cNvSpPr txBox="1">
            <a:spLocks/>
          </p:cNvSpPr>
          <p:nvPr/>
        </p:nvSpPr>
        <p:spPr>
          <a:xfrm>
            <a:off x="1364662" y="3503156"/>
            <a:ext cx="842236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6000" dirty="0">
                <a:solidFill>
                  <a:srgbClr val="0070C0"/>
                </a:solidFill>
                <a:highlight>
                  <a:srgbClr val="FFFFFF"/>
                </a:highlight>
                <a:latin typeface="Galano Grotesque Alt" pitchFamily="2" charset="77"/>
                <a:ea typeface="Anton"/>
                <a:cs typeface="Anton"/>
                <a:sym typeface="Anton"/>
              </a:rPr>
              <a:t>YOUTH</a:t>
            </a:r>
            <a:r>
              <a:rPr lang="en-US" sz="6000" dirty="0">
                <a:solidFill>
                  <a:schemeClr val="tx1"/>
                </a:solidFill>
                <a:highlight>
                  <a:srgbClr val="FFFFFF"/>
                </a:highlight>
                <a:latin typeface="Galano Grotesque Alt" pitchFamily="2" charset="77"/>
                <a:ea typeface="Anton"/>
                <a:cs typeface="Anton"/>
                <a:sym typeface="Anton"/>
              </a:rPr>
              <a:t>RESOURCE</a:t>
            </a:r>
          </a:p>
        </p:txBody>
      </p:sp>
    </p:spTree>
    <p:extLst>
      <p:ext uri="{BB962C8B-B14F-4D97-AF65-F5344CB8AC3E}">
        <p14:creationId xmlns:p14="http://schemas.microsoft.com/office/powerpoint/2010/main" val="241893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6" name="Google Shape;165;p33">
            <a:extLst>
              <a:ext uri="{FF2B5EF4-FFF2-40B4-BE49-F238E27FC236}">
                <a16:creationId xmlns:a16="http://schemas.microsoft.com/office/drawing/2014/main" id="{35EDD9DC-233F-BA4D-8D25-2AA6F7B3DC47}"/>
              </a:ext>
            </a:extLst>
          </p:cNvPr>
          <p:cNvSpPr txBox="1">
            <a:spLocks/>
          </p:cNvSpPr>
          <p:nvPr/>
        </p:nvSpPr>
        <p:spPr>
          <a:xfrm>
            <a:off x="311700" y="3258082"/>
            <a:ext cx="899005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endParaRPr lang="en-US" sz="6000" dirty="0">
              <a:solidFill>
                <a:schemeClr val="tx1"/>
              </a:solidFill>
              <a:highlight>
                <a:srgbClr val="FFFFFF"/>
              </a:highlight>
              <a:latin typeface="Acier BAT Text Solid" panose="02000000000000000000" pitchFamily="2" charset="0"/>
              <a:ea typeface="Anton"/>
              <a:cs typeface="Anton"/>
              <a:sym typeface="Anton"/>
            </a:endParaRPr>
          </a:p>
        </p:txBody>
      </p:sp>
      <p:sp>
        <p:nvSpPr>
          <p:cNvPr id="7" name="Rectangle 6">
            <a:extLst>
              <a:ext uri="{FF2B5EF4-FFF2-40B4-BE49-F238E27FC236}">
                <a16:creationId xmlns:a16="http://schemas.microsoft.com/office/drawing/2014/main" id="{E6119039-48F3-2C4C-A1AB-918BE66AC8E6}"/>
              </a:ext>
            </a:extLst>
          </p:cNvPr>
          <p:cNvSpPr/>
          <p:nvPr/>
        </p:nvSpPr>
        <p:spPr>
          <a:xfrm>
            <a:off x="311700" y="251460"/>
            <a:ext cx="8520600" cy="4594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84;p4">
            <a:extLst>
              <a:ext uri="{FF2B5EF4-FFF2-40B4-BE49-F238E27FC236}">
                <a16:creationId xmlns:a16="http://schemas.microsoft.com/office/drawing/2014/main" id="{F6077EE9-E539-A949-89D2-C07836F0E511}"/>
              </a:ext>
            </a:extLst>
          </p:cNvPr>
          <p:cNvSpPr txBox="1">
            <a:spLocks/>
          </p:cNvSpPr>
          <p:nvPr/>
        </p:nvSpPr>
        <p:spPr>
          <a:xfrm>
            <a:off x="191272" y="1433759"/>
            <a:ext cx="8761455" cy="22636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buSzPts val="4000"/>
            </a:pPr>
            <a:r>
              <a:rPr lang="en-US" sz="8000" dirty="0">
                <a:solidFill>
                  <a:srgbClr val="FFFFFF"/>
                </a:solidFill>
                <a:highlight>
                  <a:srgbClr val="F83180"/>
                </a:highlight>
                <a:latin typeface="Galano Grotesque Alt" pitchFamily="2" charset="77"/>
                <a:ea typeface="Roboto Slab"/>
                <a:cs typeface="Roboto Slab"/>
                <a:sym typeface="Roboto Slab"/>
              </a:rPr>
              <a:t>NO “RIGHT”</a:t>
            </a:r>
          </a:p>
          <a:p>
            <a:pPr algn="l">
              <a:buSzPts val="4000"/>
            </a:pPr>
            <a:r>
              <a:rPr lang="en-US" sz="8000" dirty="0">
                <a:solidFill>
                  <a:srgbClr val="FFFFFF"/>
                </a:solidFill>
                <a:highlight>
                  <a:srgbClr val="F83180"/>
                </a:highlight>
                <a:latin typeface="Galano Grotesque Alt" pitchFamily="2" charset="77"/>
                <a:ea typeface="Roboto Slab"/>
                <a:cs typeface="Roboto Slab"/>
                <a:sym typeface="Roboto Slab"/>
              </a:rPr>
              <a:t>       NO “WRONG”</a:t>
            </a:r>
            <a:endParaRPr lang="en-US" sz="8000" dirty="0">
              <a:solidFill>
                <a:srgbClr val="FFFFFF"/>
              </a:solidFill>
              <a:highlight>
                <a:srgbClr val="F83180"/>
              </a:highlight>
              <a:latin typeface="Roboto Slab"/>
              <a:ea typeface="Roboto Slab"/>
              <a:cs typeface="Roboto Slab"/>
              <a:sym typeface="Roboto Slab"/>
            </a:endParaRPr>
          </a:p>
        </p:txBody>
      </p:sp>
    </p:spTree>
    <p:extLst>
      <p:ext uri="{BB962C8B-B14F-4D97-AF65-F5344CB8AC3E}">
        <p14:creationId xmlns:p14="http://schemas.microsoft.com/office/powerpoint/2010/main" val="172546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8EF6-E3B6-474F-924A-8C9E278B4BA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5961CF-14AB-5140-BDDF-43A367147507}"/>
              </a:ext>
            </a:extLst>
          </p:cNvPr>
          <p:cNvPicPr>
            <a:picLocks noChangeAspect="1"/>
          </p:cNvPicPr>
          <p:nvPr/>
        </p:nvPicPr>
        <p:blipFill>
          <a:blip r:embed="rId3"/>
          <a:stretch>
            <a:fillRect/>
          </a:stretch>
        </p:blipFill>
        <p:spPr>
          <a:xfrm>
            <a:off x="0" y="0"/>
            <a:ext cx="9144000" cy="5143500"/>
          </a:xfrm>
          <a:prstGeom prst="rect">
            <a:avLst/>
          </a:prstGeom>
        </p:spPr>
      </p:pic>
      <p:sp>
        <p:nvSpPr>
          <p:cNvPr id="6" name="Google Shape;165;p33">
            <a:extLst>
              <a:ext uri="{FF2B5EF4-FFF2-40B4-BE49-F238E27FC236}">
                <a16:creationId xmlns:a16="http://schemas.microsoft.com/office/drawing/2014/main" id="{35EDD9DC-233F-BA4D-8D25-2AA6F7B3DC47}"/>
              </a:ext>
            </a:extLst>
          </p:cNvPr>
          <p:cNvSpPr txBox="1">
            <a:spLocks/>
          </p:cNvSpPr>
          <p:nvPr/>
        </p:nvSpPr>
        <p:spPr>
          <a:xfrm>
            <a:off x="311700" y="3258082"/>
            <a:ext cx="8990055"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endParaRPr lang="en-US" sz="6000" dirty="0">
              <a:solidFill>
                <a:schemeClr val="tx1"/>
              </a:solidFill>
              <a:highlight>
                <a:srgbClr val="FFFFFF"/>
              </a:highlight>
              <a:latin typeface="Acier BAT Text Solid" panose="02000000000000000000" pitchFamily="2" charset="0"/>
              <a:ea typeface="Anton"/>
              <a:cs typeface="Anton"/>
              <a:sym typeface="Anton"/>
            </a:endParaRPr>
          </a:p>
        </p:txBody>
      </p:sp>
      <p:sp>
        <p:nvSpPr>
          <p:cNvPr id="7" name="Rectangle 6">
            <a:extLst>
              <a:ext uri="{FF2B5EF4-FFF2-40B4-BE49-F238E27FC236}">
                <a16:creationId xmlns:a16="http://schemas.microsoft.com/office/drawing/2014/main" id="{E6119039-48F3-2C4C-A1AB-918BE66AC8E6}"/>
              </a:ext>
            </a:extLst>
          </p:cNvPr>
          <p:cNvSpPr/>
          <p:nvPr/>
        </p:nvSpPr>
        <p:spPr>
          <a:xfrm>
            <a:off x="311700" y="251460"/>
            <a:ext cx="8520600" cy="4594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84;p4">
            <a:extLst>
              <a:ext uri="{FF2B5EF4-FFF2-40B4-BE49-F238E27FC236}">
                <a16:creationId xmlns:a16="http://schemas.microsoft.com/office/drawing/2014/main" id="{F6077EE9-E539-A949-89D2-C07836F0E511}"/>
              </a:ext>
            </a:extLst>
          </p:cNvPr>
          <p:cNvSpPr txBox="1">
            <a:spLocks/>
          </p:cNvSpPr>
          <p:nvPr/>
        </p:nvSpPr>
        <p:spPr>
          <a:xfrm>
            <a:off x="191272" y="622936"/>
            <a:ext cx="8761455" cy="22636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buSzPts val="4000"/>
            </a:pPr>
            <a:r>
              <a:rPr lang="en-US" sz="7500" dirty="0">
                <a:solidFill>
                  <a:srgbClr val="FFFFFF"/>
                </a:solidFill>
                <a:highlight>
                  <a:srgbClr val="F83180"/>
                </a:highlight>
                <a:latin typeface="Galano Grotesque Alt" pitchFamily="2" charset="77"/>
                <a:ea typeface="Roboto Slab"/>
                <a:cs typeface="Roboto Slab"/>
                <a:sym typeface="Roboto Slab"/>
              </a:rPr>
              <a:t>INTRODUCTIONS</a:t>
            </a:r>
            <a:endParaRPr lang="en-US" sz="7500" dirty="0">
              <a:solidFill>
                <a:srgbClr val="FFFFFF"/>
              </a:solidFill>
              <a:highlight>
                <a:srgbClr val="F83180"/>
              </a:highlight>
              <a:latin typeface="Roboto Slab"/>
              <a:ea typeface="Roboto Slab"/>
              <a:cs typeface="Roboto Slab"/>
              <a:sym typeface="Roboto Slab"/>
            </a:endParaRPr>
          </a:p>
        </p:txBody>
      </p:sp>
      <p:sp>
        <p:nvSpPr>
          <p:cNvPr id="8" name="Google Shape;165;p33">
            <a:extLst>
              <a:ext uri="{FF2B5EF4-FFF2-40B4-BE49-F238E27FC236}">
                <a16:creationId xmlns:a16="http://schemas.microsoft.com/office/drawing/2014/main" id="{82AC5487-31B4-0246-9927-94126C09ACD7}"/>
              </a:ext>
            </a:extLst>
          </p:cNvPr>
          <p:cNvSpPr txBox="1">
            <a:spLocks/>
          </p:cNvSpPr>
          <p:nvPr/>
        </p:nvSpPr>
        <p:spPr>
          <a:xfrm>
            <a:off x="426000" y="3509542"/>
            <a:ext cx="7986480" cy="125694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n-US" sz="4000" dirty="0">
                <a:solidFill>
                  <a:schemeClr val="tx1"/>
                </a:solidFill>
                <a:highlight>
                  <a:srgbClr val="FFFFFF"/>
                </a:highlight>
                <a:latin typeface="Galano Grotesque Alt" pitchFamily="2" charset="77"/>
                <a:ea typeface="Anton"/>
                <a:cs typeface="Anton"/>
                <a:sym typeface="Anton"/>
              </a:rPr>
              <a:t>NAME</a:t>
            </a:r>
          </a:p>
          <a:p>
            <a:pPr algn="l"/>
            <a:endParaRPr lang="en-US" sz="1000" dirty="0">
              <a:solidFill>
                <a:schemeClr val="tx1"/>
              </a:solidFill>
              <a:highlight>
                <a:srgbClr val="FFFFFF"/>
              </a:highlight>
              <a:latin typeface="Galano Grotesque Alt" pitchFamily="2" charset="77"/>
              <a:ea typeface="Anton"/>
              <a:cs typeface="Anton"/>
              <a:sym typeface="Anton"/>
            </a:endParaRPr>
          </a:p>
          <a:p>
            <a:pPr algn="l"/>
            <a:r>
              <a:rPr lang="en-US" sz="4000" dirty="0">
                <a:solidFill>
                  <a:schemeClr val="tx1"/>
                </a:solidFill>
                <a:highlight>
                  <a:srgbClr val="FFFFFF"/>
                </a:highlight>
                <a:latin typeface="Galano Grotesque Alt" pitchFamily="2" charset="77"/>
                <a:ea typeface="Anton"/>
                <a:cs typeface="Anton"/>
                <a:sym typeface="Anton"/>
              </a:rPr>
              <a:t>PRONOUN</a:t>
            </a:r>
          </a:p>
          <a:p>
            <a:pPr algn="l"/>
            <a:endParaRPr lang="en-US" sz="1000" dirty="0">
              <a:solidFill>
                <a:schemeClr val="tx1"/>
              </a:solidFill>
              <a:highlight>
                <a:srgbClr val="FFFFFF"/>
              </a:highlight>
              <a:latin typeface="Galano Grotesque Alt" pitchFamily="2" charset="77"/>
              <a:ea typeface="Anton"/>
              <a:cs typeface="Anton"/>
              <a:sym typeface="Anton"/>
            </a:endParaRPr>
          </a:p>
          <a:p>
            <a:pPr algn="l"/>
            <a:r>
              <a:rPr lang="en-US" sz="4000" dirty="0">
                <a:solidFill>
                  <a:schemeClr val="tx1"/>
                </a:solidFill>
                <a:highlight>
                  <a:srgbClr val="FFFFFF"/>
                </a:highlight>
                <a:latin typeface="Galano Grotesque Alt" pitchFamily="2" charset="77"/>
                <a:ea typeface="Anton"/>
                <a:cs typeface="Anton"/>
                <a:sym typeface="Anton"/>
              </a:rPr>
              <a:t>ONE THING YOU ENJOY ABOUT SUMMER</a:t>
            </a:r>
          </a:p>
        </p:txBody>
      </p:sp>
    </p:spTree>
    <p:extLst>
      <p:ext uri="{BB962C8B-B14F-4D97-AF65-F5344CB8AC3E}">
        <p14:creationId xmlns:p14="http://schemas.microsoft.com/office/powerpoint/2010/main" val="30368446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866</Words>
  <Application>Microsoft Macintosh PowerPoint</Application>
  <PresentationFormat>On-screen Show (16:9)</PresentationFormat>
  <Paragraphs>95</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Anton</vt:lpstr>
      <vt:lpstr>Roboto Slab</vt:lpstr>
      <vt:lpstr>Galano Grotesque Alt</vt:lpstr>
      <vt:lpstr>Acier BAT Text Solid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75</cp:revision>
  <cp:lastPrinted>2021-03-30T14:52:34Z</cp:lastPrinted>
  <dcterms:modified xsi:type="dcterms:W3CDTF">2021-03-30T14:57:28Z</dcterms:modified>
</cp:coreProperties>
</file>