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4"/>
  </p:sldMasterIdLst>
  <p:notesMasterIdLst>
    <p:notesMasterId r:id="rId3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77"/>
  </p:normalViewPr>
  <p:slideViewPr>
    <p:cSldViewPr snapToGrid="0">
      <p:cViewPr varScale="1">
        <p:scale>
          <a:sx n="95" d="100"/>
          <a:sy n="95" d="100"/>
        </p:scale>
        <p:origin x="5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73af79caa5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73af79caa5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73af79caa5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73af79caa5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73af79caa5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73af79caa5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73af79caa5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73af79caa5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73af79caa5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73af79caa5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73af79caa5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73af79caa5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73af79caa5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73af79caa5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73af79caa5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73af79caa5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3af79caa5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3af79caa5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73af79caa5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73af79caa5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3af79caa5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3af79caa5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746aa950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746aa950e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746aa950e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746aa950e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746aa950e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746aa950e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746aa950e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746aa950e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746aa950e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746aa950e6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746aa950e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746aa950e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746aa950e6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746aa950e6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746aa950e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746aa950e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3af79caa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73af79caa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3af79caa5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73af79caa5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3af79caa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73af79caa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73af79caa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g73af79caa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73af79caa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73af79caa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73af79caa5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73af79caa5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73af79caa5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73af79caa5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ctrTitle"/>
          </p:nvPr>
        </p:nvSpPr>
        <p:spPr>
          <a:xfrm>
            <a:off x="1507075" y="2404516"/>
            <a:ext cx="7767000" cy="26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3B330"/>
              </a:buClr>
              <a:buSzPts val="5400"/>
              <a:buFont typeface="Times New Roman"/>
              <a:buNone/>
            </a:pPr>
            <a:r>
              <a:rPr lang="en-US">
                <a:solidFill>
                  <a:srgbClr val="83B330"/>
                </a:solidFill>
                <a:latin typeface="Calibri"/>
                <a:ea typeface="Calibri"/>
                <a:cs typeface="Calibri"/>
                <a:sym typeface="Calibri"/>
              </a:rPr>
              <a:t>Best Practices Re: Sexuality When Working with ID/DD Youth</a:t>
            </a:r>
            <a:endParaRPr sz="3200">
              <a:solidFill>
                <a:srgbClr val="83B3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1"/>
          </p:nvPr>
        </p:nvSpPr>
        <p:spPr>
          <a:xfrm>
            <a:off x="1335625" y="5325300"/>
            <a:ext cx="7680000" cy="11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Nicholas A. Maio-Aether, MSPSY, BCBA, LBA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nicholas.maio@empoweredcenter.com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Google Shape;145;p1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142" y="424543"/>
            <a:ext cx="3441560" cy="17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7"/>
          <p:cNvSpPr txBox="1">
            <a:spLocks noGrp="1"/>
          </p:cNvSpPr>
          <p:nvPr>
            <p:ph type="title"/>
          </p:nvPr>
        </p:nvSpPr>
        <p:spPr>
          <a:xfrm>
            <a:off x="677325" y="609600"/>
            <a:ext cx="8596800" cy="96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Abuses Committed in the Name of ABA</a:t>
            </a:r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body" idx="2"/>
          </p:nvPr>
        </p:nvSpPr>
        <p:spPr>
          <a:xfrm>
            <a:off x="850175" y="1575300"/>
            <a:ext cx="8596800" cy="4504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191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►"/>
            </a:pPr>
            <a:r>
              <a:rPr lang="en-US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Disclosure: I am on the Spectrum, not diagnosed until adulthood.  I did not have ABA, but did go through conversion therapy for being gay.  I see the logic in the parallels and the damage some ABA experiences have caused.</a:t>
            </a:r>
            <a:endParaRPr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►"/>
            </a:pPr>
            <a:r>
              <a:rPr lang="en-US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am not here to discount anyone’s real and lived experiences.  I would, however, like to address from an Autistic BCBA’s perspective.</a:t>
            </a:r>
            <a:endParaRPr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3" name="Google Shape;213;p27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 txBox="1">
            <a:spLocks noGrp="1"/>
          </p:cNvSpPr>
          <p:nvPr>
            <p:ph type="title"/>
          </p:nvPr>
        </p:nvSpPr>
        <p:spPr>
          <a:xfrm>
            <a:off x="677325" y="609600"/>
            <a:ext cx="8596800" cy="96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Abuses Committed in the Name of ABA</a:t>
            </a:r>
            <a:endParaRPr/>
          </a:p>
        </p:txBody>
      </p:sp>
      <p:sp>
        <p:nvSpPr>
          <p:cNvPr id="219" name="Google Shape;219;p28"/>
          <p:cNvSpPr txBox="1">
            <a:spLocks noGrp="1"/>
          </p:cNvSpPr>
          <p:nvPr>
            <p:ph type="body" idx="2"/>
          </p:nvPr>
        </p:nvSpPr>
        <p:spPr>
          <a:xfrm>
            <a:off x="850175" y="1421550"/>
            <a:ext cx="8596800" cy="465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ABA is often equated with Behavior Modification/Management (BM) and Forced Compliance; they are not the same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 is a subset of tools/methods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may include elements of Forced Compliance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often what is requested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a BCBA or other Behavior Therapist by parents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Perhaps it is seen as mandatory from a health standpoint that a kid brush his teeth nightly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does not want to, like any neurotypical kid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 Treatment may include obtrusive physical prompting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making him hold the toothbrush and engage in brushing while he cries “no!”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0" name="Google Shape;220;p2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9"/>
          <p:cNvSpPr txBox="1">
            <a:spLocks noGrp="1"/>
          </p:cNvSpPr>
          <p:nvPr>
            <p:ph type="title"/>
          </p:nvPr>
        </p:nvSpPr>
        <p:spPr>
          <a:xfrm>
            <a:off x="677325" y="609600"/>
            <a:ext cx="8596800" cy="96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Abuses Committed in the Name of ABA</a:t>
            </a:r>
            <a:endParaRPr/>
          </a:p>
        </p:txBody>
      </p:sp>
      <p:sp>
        <p:nvSpPr>
          <p:cNvPr id="226" name="Google Shape;226;p29"/>
          <p:cNvSpPr txBox="1">
            <a:spLocks noGrp="1"/>
          </p:cNvSpPr>
          <p:nvPr>
            <p:ph type="body" idx="2"/>
          </p:nvPr>
        </p:nvSpPr>
        <p:spPr>
          <a:xfrm>
            <a:off x="850175" y="1421550"/>
            <a:ext cx="8596800" cy="465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toothbrush example, many parents would have done the same thing as the treatment suggests. 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not creative, not based in humanistic philosophy, but rather -- what can generate the outcome the fastest?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punitive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Now, not only does the kid not want to brush his teeth even more, but he also feels trauma when the therapist or parent brings out the toothbrush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not looking at the purpose behind the kid’s desire to avoid the task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Maybe there’s a sensory issue at play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Maybe the kid would do it on his own if he cared to and could just use some logic-building VS a fight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7" name="Google Shape;227;p29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 txBox="1">
            <a:spLocks noGrp="1"/>
          </p:cNvSpPr>
          <p:nvPr>
            <p:ph type="title"/>
          </p:nvPr>
        </p:nvSpPr>
        <p:spPr>
          <a:xfrm>
            <a:off x="677325" y="365000"/>
            <a:ext cx="8596800" cy="775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Abuses Committed in the Name of ABA</a:t>
            </a:r>
            <a:endParaRPr/>
          </a:p>
        </p:txBody>
      </p:sp>
      <p:sp>
        <p:nvSpPr>
          <p:cNvPr id="233" name="Google Shape;233;p30"/>
          <p:cNvSpPr txBox="1">
            <a:spLocks noGrp="1"/>
          </p:cNvSpPr>
          <p:nvPr>
            <p:ph type="body" idx="2"/>
          </p:nvPr>
        </p:nvSpPr>
        <p:spPr>
          <a:xfrm>
            <a:off x="850175" y="1140500"/>
            <a:ext cx="8596800" cy="4939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Forced Compliance often Cited: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Held me in place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when I tried to leave the task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Made me do the chore by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grabbing me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placing the item in my hand --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wouldn’t allow me to let it go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until I complied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Made me do repeated things that hurt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show me that it didn’t hurt until I lied and agreed ←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Awful.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frequent complaints: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Made me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turn off TV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when I was still watching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Covered my tablet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 I couldn’t use it until I gave it back to them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...these last 2 make sense if it is a kid; adults have more rights and even these are demeaning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4" name="Google Shape;234;p30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1"/>
          <p:cNvSpPr txBox="1">
            <a:spLocks noGrp="1"/>
          </p:cNvSpPr>
          <p:nvPr>
            <p:ph type="title"/>
          </p:nvPr>
        </p:nvSpPr>
        <p:spPr>
          <a:xfrm>
            <a:off x="677325" y="588600"/>
            <a:ext cx="8596800" cy="775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ABA Can and Should Be</a:t>
            </a:r>
            <a:endParaRPr/>
          </a:p>
        </p:txBody>
      </p:sp>
      <p:sp>
        <p:nvSpPr>
          <p:cNvPr id="240" name="Google Shape;240;p31"/>
          <p:cNvSpPr txBox="1">
            <a:spLocks noGrp="1"/>
          </p:cNvSpPr>
          <p:nvPr>
            <p:ph type="body" idx="2"/>
          </p:nvPr>
        </p:nvSpPr>
        <p:spPr>
          <a:xfrm>
            <a:off x="677325" y="1364100"/>
            <a:ext cx="8769600" cy="4716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Generalizable - </a:t>
            </a:r>
            <a:r>
              <a:rPr lang="en-US" sz="2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Skills 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taught in-session </a:t>
            </a:r>
            <a:r>
              <a:rPr lang="en-US" sz="2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 for the client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the client’s natural environment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Effective - Must be </a:t>
            </a:r>
            <a:r>
              <a:rPr lang="en-US" sz="2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demonstrably beneficial for the client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Saying a goal has been achieved is different than showing so.  Our focus on quantitative data gets us called cold, but it counters “hope-bias”; prevents half-truths from guiding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Technological - </a:t>
            </a:r>
            <a:r>
              <a:rPr lang="en-US" sz="2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Methods must be predetermined and consented to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not “winged” so </a:t>
            </a:r>
            <a:r>
              <a:rPr lang="en-US" sz="2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abuses don’t occur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as reactions to behavior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1" name="Google Shape;241;p31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2"/>
          <p:cNvSpPr txBox="1">
            <a:spLocks noGrp="1"/>
          </p:cNvSpPr>
          <p:nvPr>
            <p:ph type="title"/>
          </p:nvPr>
        </p:nvSpPr>
        <p:spPr>
          <a:xfrm>
            <a:off x="677325" y="268950"/>
            <a:ext cx="8596800" cy="775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ABA Can and Should Be</a:t>
            </a:r>
            <a:endParaRPr/>
          </a:p>
        </p:txBody>
      </p:sp>
      <p:sp>
        <p:nvSpPr>
          <p:cNvPr id="247" name="Google Shape;247;p32"/>
          <p:cNvSpPr txBox="1">
            <a:spLocks noGrp="1"/>
          </p:cNvSpPr>
          <p:nvPr>
            <p:ph type="body" idx="2"/>
          </p:nvPr>
        </p:nvSpPr>
        <p:spPr>
          <a:xfrm>
            <a:off x="677325" y="941300"/>
            <a:ext cx="8769600" cy="5138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Applied - Specific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behaviors are selected by the client because they see how treatment can benefit their lives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Conceptually Systematic - All treatments are based in hard science;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evidence-based best practices must be adhered to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Analytical - A good BCBA analyzes data, including in-the-moment biofeedback,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moving forward when the client is ready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Behavioral - The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is on behavior that can be observed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which can and does include relational interactions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8" name="Google Shape;248;p3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3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ABA Is Becoming</a:t>
            </a:r>
            <a:endParaRPr/>
          </a:p>
        </p:txBody>
      </p:sp>
      <p:sp>
        <p:nvSpPr>
          <p:cNvPr id="254" name="Google Shape;254;p33"/>
          <p:cNvSpPr txBox="1">
            <a:spLocks noGrp="1"/>
          </p:cNvSpPr>
          <p:nvPr>
            <p:ph type="body" idx="2"/>
          </p:nvPr>
        </p:nvSpPr>
        <p:spPr>
          <a:xfrm>
            <a:off x="677325" y="1287075"/>
            <a:ext cx="8769600" cy="4792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Until 2008, ABA was not a regulated field with Board Certification and Licensing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means “ABA” by a therapist, even one who called themselves a Behavior Analyst, up until about 12 years ago could have been ANYBODY with ANY credentials, or none!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Now, ABA as an overseen field with a huge focus on ethics and adherence to the GETACAB principles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Punishment/Forced Compliance utilized as last resorts after Positive Behavior Support, and only in regard to safety and health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5" name="Google Shape;255;p3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4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ABA Is Becoming</a:t>
            </a:r>
            <a:endParaRPr/>
          </a:p>
        </p:txBody>
      </p:sp>
      <p:sp>
        <p:nvSpPr>
          <p:cNvPr id="261" name="Google Shape;261;p34"/>
          <p:cNvSpPr txBox="1">
            <a:spLocks noGrp="1"/>
          </p:cNvSpPr>
          <p:nvPr>
            <p:ph type="body" idx="2"/>
          </p:nvPr>
        </p:nvSpPr>
        <p:spPr>
          <a:xfrm>
            <a:off x="5013825" y="1287075"/>
            <a:ext cx="4433100" cy="4792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Ethics code makes punishment in most situations unethical and can result in loss of certification.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BCBAs caught abusing are stripped of title and license.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BCBAs love this!  We are also seeing more Autistic BCBAs helping change the field.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2" name="Google Shape;262;p3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34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825" y="2020600"/>
            <a:ext cx="4709026" cy="3325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5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ABA Already Is and Continues to Be</a:t>
            </a:r>
            <a:endParaRPr/>
          </a:p>
        </p:txBody>
      </p:sp>
      <p:sp>
        <p:nvSpPr>
          <p:cNvPr id="269" name="Google Shape;269;p35"/>
          <p:cNvSpPr txBox="1">
            <a:spLocks noGrp="1"/>
          </p:cNvSpPr>
          <p:nvPr>
            <p:ph type="body" idx="2"/>
          </p:nvPr>
        </p:nvSpPr>
        <p:spPr>
          <a:xfrm>
            <a:off x="992600" y="1360700"/>
            <a:ext cx="5423700" cy="4607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ABA is not Autism Therapy and never has been;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 way of ensuring methods are working and generating meaningful change.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Clinical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Autism, ID, Smoking, Weightloss, Life Coach (LBA)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Success (OBM)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Sociological, Narcotic, and Intensive Psychiatric Studies (EAB)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Animal Training/Rescue (AAB)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Sexual and Sociosexual Skills (SBA)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0" name="Google Shape;270;p35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35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8750" y="928950"/>
            <a:ext cx="5470901" cy="5470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6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Who determines what is acceptable bx?</a:t>
            </a:r>
            <a:endParaRPr/>
          </a:p>
        </p:txBody>
      </p:sp>
      <p:sp>
        <p:nvSpPr>
          <p:cNvPr id="277" name="Google Shape;277;p36"/>
          <p:cNvSpPr txBox="1">
            <a:spLocks noGrp="1"/>
          </p:cNvSpPr>
          <p:nvPr>
            <p:ph type="body" idx="2"/>
          </p:nvPr>
        </p:nvSpPr>
        <p:spPr>
          <a:xfrm>
            <a:off x="992600" y="1141800"/>
            <a:ext cx="8281500" cy="482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another area where ALL types of therapists and advocates have made a lot of mistakes.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Until 1973, being homosexual was a “disorder” and BM tactics combined with psychoanalysis created what we now call </a:t>
            </a:r>
            <a:r>
              <a:rPr lang="en-US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Conversion Therapy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Reparative Therapy</a:t>
            </a:r>
            <a:endParaRPr sz="24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 from physical or psychological Forced Compliance, an issue with funded ABA is conformity to societal ideals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Insurance companies try to determine what treatment goals should be based on standardized assessments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don’t even know what ABA is; they call is Autism Therapy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will only pay if the treatment tries to minimize the ASD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8" name="Google Shape;278;p36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3B330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rgbClr val="83B330"/>
                </a:solidFill>
                <a:latin typeface="Calibri"/>
                <a:ea typeface="Calibri"/>
                <a:cs typeface="Calibri"/>
                <a:sym typeface="Calibri"/>
              </a:rPr>
              <a:t>Who I am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9"/>
          <p:cNvSpPr txBox="1">
            <a:spLocks noGrp="1"/>
          </p:cNvSpPr>
          <p:nvPr>
            <p:ph type="body" idx="1"/>
          </p:nvPr>
        </p:nvSpPr>
        <p:spPr>
          <a:xfrm>
            <a:off x="941300" y="1333900"/>
            <a:ext cx="5493900" cy="54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Font typeface="Calibri"/>
              <a:buChar char="►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Owner, BCBA, Sex Therapist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MSPSY – Master of Science in General Psychology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Postgrad in ABA (Chicago School)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BCBA/LBA since 2013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Calibri"/>
              <a:buChar char="►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and Start at ESMW in 2012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Calibri"/>
              <a:buChar char="►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Owner of Empowered since 2015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AASECT Member since 2012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 Therapist -- Practicum complete; awaiting certificate!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 years’ experience in Sexuality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Calibri"/>
              <a:buChar char="►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Trained by AASECT, IRC LLC, MSTI and GLSEN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2131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MAMFT Candidate at NCU, specializing in LGBTQIA+ Systems (coursework complete May 1, 2020)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19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52" cy="77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77532" y="2060993"/>
            <a:ext cx="3096475" cy="309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7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Who determines what is acceptable bx?</a:t>
            </a:r>
            <a:endParaRPr/>
          </a:p>
        </p:txBody>
      </p:sp>
      <p:sp>
        <p:nvSpPr>
          <p:cNvPr id="284" name="Google Shape;284;p37"/>
          <p:cNvSpPr txBox="1">
            <a:spLocks noGrp="1"/>
          </p:cNvSpPr>
          <p:nvPr>
            <p:ph type="body" idx="2"/>
          </p:nvPr>
        </p:nvSpPr>
        <p:spPr>
          <a:xfrm>
            <a:off x="992600" y="1141800"/>
            <a:ext cx="8281500" cy="482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BCBAs and Autistic self-advocates the world-over are fighting that ideology; it is ignorant of diversity and is not adherent to our ethical code.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are to bring out the best in our clients, not to define what that should mean for them!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Recognize that all bx serves a function; so if the bx is not dangerous or causing the client despair in some way, why address it?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Obviously, they have their reason for engaging in it and no one comes into your home and criticizes every little thing you do.  I hope.</a:t>
            </a:r>
            <a:endParaRPr sz="20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5" name="Google Shape;285;p37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8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Behavioral Techniques for Parents</a:t>
            </a:r>
            <a:endParaRPr/>
          </a:p>
        </p:txBody>
      </p:sp>
      <p:sp>
        <p:nvSpPr>
          <p:cNvPr id="291" name="Google Shape;291;p38"/>
          <p:cNvSpPr txBox="1">
            <a:spLocks noGrp="1"/>
          </p:cNvSpPr>
          <p:nvPr>
            <p:ph type="body" idx="2"/>
          </p:nvPr>
        </p:nvSpPr>
        <p:spPr>
          <a:xfrm>
            <a:off x="992600" y="1112475"/>
            <a:ext cx="8281500" cy="4855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socially motivated: VICARIOUS MODELING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 a behavior desired for increase and model using it yourself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some verbal component to ensure the person notices and correlates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 =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Coping with small mistakes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 = Parent drops pen + engages in [insert coping skill] + states what is going on in their head aloud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4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 dropped the pen.  I am not happy about it, but I can accept because it’s an easy fix.  I will just pick it back up.” + picks it up + “Better!”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2" name="Google Shape;292;p3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9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Behavioral Techniques for Parents</a:t>
            </a:r>
            <a:endParaRPr/>
          </a:p>
        </p:txBody>
      </p:sp>
      <p:sp>
        <p:nvSpPr>
          <p:cNvPr id="298" name="Google Shape;298;p39"/>
          <p:cNvSpPr txBox="1">
            <a:spLocks noGrp="1"/>
          </p:cNvSpPr>
          <p:nvPr>
            <p:ph type="body" idx="2"/>
          </p:nvPr>
        </p:nvSpPr>
        <p:spPr>
          <a:xfrm>
            <a:off x="992600" y="1112475"/>
            <a:ext cx="8281500" cy="4855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Anyone In-the-moment: DIRECT MODELING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behavior is needed now and they don’t know what to do; you want to avoid touching if you can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 in the behavior and show/indicate the result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 =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Coping with rejection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Stimulus = Person is turned down by potential partner + starts escalating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Verbal prompt = “Eyes on me; we’ve got this.”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 prompt: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4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begins engaging in a coping skill the person ALREADY KNOWS and has calm face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5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Continues being a steady rock for person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without making them participate</a:t>
            </a:r>
            <a:endParaRPr sz="24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9" name="Google Shape;299;p39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0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Behavioral Techniques for Parents</a:t>
            </a:r>
            <a:endParaRPr/>
          </a:p>
        </p:txBody>
      </p:sp>
      <p:sp>
        <p:nvSpPr>
          <p:cNvPr id="305" name="Google Shape;305;p40"/>
          <p:cNvSpPr txBox="1">
            <a:spLocks noGrp="1"/>
          </p:cNvSpPr>
          <p:nvPr>
            <p:ph type="body" idx="2"/>
          </p:nvPr>
        </p:nvSpPr>
        <p:spPr>
          <a:xfrm>
            <a:off x="529800" y="1112475"/>
            <a:ext cx="8744400" cy="4855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REDUCING “PROBLEM BEHAVIOR” -- </a:t>
            </a:r>
            <a:r>
              <a:rPr lang="en-US" sz="24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KIDS/TEENS</a:t>
            </a:r>
            <a:endParaRPr sz="2400" b="1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punishment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Recognize rewards as a common part of life; we work because we get paid, which allows us to meet needs and obtain wants/rewards.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Vending machine metaphor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Recognize difference between rights and rewards.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Food, water, shelter, love, security, human connection, recognition and autonomy -- RIGHTS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TV, Internet access, video games, preferred fast food, fun outings, tablet time -- REWARDS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contingencies only around rewards; have your child earn through the use of skills or learning new ones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6" name="Google Shape;306;p40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1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Behavioral Techniques for Parents</a:t>
            </a:r>
            <a:endParaRPr/>
          </a:p>
        </p:txBody>
      </p:sp>
      <p:sp>
        <p:nvSpPr>
          <p:cNvPr id="312" name="Google Shape;312;p41"/>
          <p:cNvSpPr txBox="1">
            <a:spLocks noGrp="1"/>
          </p:cNvSpPr>
          <p:nvPr>
            <p:ph type="body" idx="2"/>
          </p:nvPr>
        </p:nvSpPr>
        <p:spPr>
          <a:xfrm>
            <a:off x="529800" y="1248650"/>
            <a:ext cx="9113700" cy="4719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REDUCING “PROBLEM BEHAVIOR” -- </a:t>
            </a:r>
            <a:r>
              <a:rPr lang="en-US" sz="24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ANYONE</a:t>
            </a:r>
            <a:endParaRPr sz="2400" b="1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 that even the problem behavior serves a function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Attention, Avoidance/Escape, Access, Automatic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an alternative behavior to meet the function and deny the original behavior its function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C: Looks at porn in living room and only if when ppl are over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P: Recognizes this as Attention-Seeking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when ppl are over; gains reactions; repeats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P: Alternative behavior: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Teaches C to enter conversations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P: Has guests ignore instances of porn viewing if it happens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P: Rewards desired behavior, welcoming C into conversations with guests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3" name="Google Shape;313;p41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2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Behavioral Techniques for Parents</a:t>
            </a:r>
            <a:endParaRPr/>
          </a:p>
        </p:txBody>
      </p:sp>
      <p:sp>
        <p:nvSpPr>
          <p:cNvPr id="319" name="Google Shape;319;p42"/>
          <p:cNvSpPr txBox="1">
            <a:spLocks noGrp="1"/>
          </p:cNvSpPr>
          <p:nvPr>
            <p:ph type="body" idx="2"/>
          </p:nvPr>
        </p:nvSpPr>
        <p:spPr>
          <a:xfrm>
            <a:off x="529800" y="1171825"/>
            <a:ext cx="8744400" cy="479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 “DESIRED BEHAVIOR” -- </a:t>
            </a:r>
            <a:r>
              <a:rPr lang="en-US" sz="24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KIDS/TEENS</a:t>
            </a:r>
            <a:endParaRPr sz="2400" b="1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removal of a tablet/device a punishment?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can be seen that way by someone who feels it is a right, and it </a:t>
            </a:r>
            <a:r>
              <a:rPr lang="en-US" sz="20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punishment if taken away reactively to bx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setting it as a reward: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P: “The timer went off; please hand me the tablet so I can give you new choices.” </a:t>
            </a:r>
            <a:r>
              <a:rPr lang="en-US" sz="20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Removes w/o struggle.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“What would you want to earn -- [insert 3 options]?”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C: “Tablet again.”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P: “And would you want to earn [10, 15, or 20] minutes?”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C: “20.”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P: “Rock on, I want that for you, too!  When you’re ready for 20 minutes of tablet, make your bed and brush your teeth.”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0" name="Google Shape;320;p4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3"/>
          <p:cNvSpPr txBox="1">
            <a:spLocks noGrp="1"/>
          </p:cNvSpPr>
          <p:nvPr>
            <p:ph type="title"/>
          </p:nvPr>
        </p:nvSpPr>
        <p:spPr>
          <a:xfrm>
            <a:off x="677325" y="422625"/>
            <a:ext cx="8596800" cy="62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Behavioral Techniques for Parents</a:t>
            </a:r>
            <a:endParaRPr/>
          </a:p>
        </p:txBody>
      </p:sp>
      <p:sp>
        <p:nvSpPr>
          <p:cNvPr id="326" name="Google Shape;326;p43"/>
          <p:cNvSpPr txBox="1">
            <a:spLocks noGrp="1"/>
          </p:cNvSpPr>
          <p:nvPr>
            <p:ph type="body" idx="2"/>
          </p:nvPr>
        </p:nvSpPr>
        <p:spPr>
          <a:xfrm>
            <a:off x="529800" y="1112475"/>
            <a:ext cx="8744400" cy="4855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 “DESIRED BEHAVIOR”</a:t>
            </a:r>
            <a:endParaRPr sz="2400" b="1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 Tips: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 assume what another person wants to earn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3 meaningful choices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 assume you know the function of a behavior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recognize what you believe to be the function, verify contexts with others who have witnessed it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react to behavior, respond to it wisely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reduces stress, ineffectiveness, and potential for punishments where they really aren’t needed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Utilize/point out natural contingencies whenever possible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your kid succeeds, point out how; if they fail, point out why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 them to accept failure as an outcome early 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a final outcome, but one from which they can learn for their next attempt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7" name="Google Shape;327;p4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4"/>
          <p:cNvSpPr txBox="1">
            <a:spLocks noGrp="1"/>
          </p:cNvSpPr>
          <p:nvPr>
            <p:ph type="title"/>
          </p:nvPr>
        </p:nvSpPr>
        <p:spPr>
          <a:xfrm>
            <a:off x="677325" y="609600"/>
            <a:ext cx="8596800" cy="96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Building Advocacy Language</a:t>
            </a:r>
            <a:endParaRPr/>
          </a:p>
        </p:txBody>
      </p:sp>
      <p:sp>
        <p:nvSpPr>
          <p:cNvPr id="333" name="Google Shape;333;p44"/>
          <p:cNvSpPr txBox="1">
            <a:spLocks noGrp="1"/>
          </p:cNvSpPr>
          <p:nvPr>
            <p:ph type="body" idx="2"/>
          </p:nvPr>
        </p:nvSpPr>
        <p:spPr>
          <a:xfrm>
            <a:off x="4617800" y="1575300"/>
            <a:ext cx="4656300" cy="446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Get over your own hesitations!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Use proper anatomy names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Teach about hygiene, health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Teach about autonomy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Stranger danger is a perfect time</a:t>
            </a:r>
            <a:endParaRPr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Remember Helping Professionals are Strangers when they aren’t working!</a:t>
            </a:r>
            <a:endParaRPr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Consent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Recognize, Respect, Give/Deny</a:t>
            </a:r>
            <a:endParaRPr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Teach who is safe to talk to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which words/signs to use</a:t>
            </a:r>
            <a:endParaRPr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4" name="Google Shape;334;p4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44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275" y="1575300"/>
            <a:ext cx="4087993" cy="40879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45"/>
          <p:cNvSpPr txBox="1">
            <a:spLocks noGrp="1"/>
          </p:cNvSpPr>
          <p:nvPr>
            <p:ph type="title"/>
          </p:nvPr>
        </p:nvSpPr>
        <p:spPr>
          <a:xfrm>
            <a:off x="677325" y="609600"/>
            <a:ext cx="8596800" cy="96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Summation...We, as a community, have got this.  Let’s just be smart about it.</a:t>
            </a:r>
            <a:endParaRPr/>
          </a:p>
        </p:txBody>
      </p:sp>
      <p:sp>
        <p:nvSpPr>
          <p:cNvPr id="341" name="Google Shape;341;p45"/>
          <p:cNvSpPr txBox="1">
            <a:spLocks noGrp="1"/>
          </p:cNvSpPr>
          <p:nvPr>
            <p:ph type="body" idx="2"/>
          </p:nvPr>
        </p:nvSpPr>
        <p:spPr>
          <a:xfrm>
            <a:off x="1299950" y="2420475"/>
            <a:ext cx="8343600" cy="3547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floor, so to speak is now open to questions.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you would like further information or assistance, I provide consultations, trainings, and team support: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nicholas.maio@empoweredcenter.com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314-808-8168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2" name="Google Shape;342;p45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>
            <a:spLocks noGrp="1"/>
          </p:cNvSpPr>
          <p:nvPr>
            <p:ph type="title"/>
          </p:nvPr>
        </p:nvSpPr>
        <p:spPr>
          <a:xfrm>
            <a:off x="677325" y="384200"/>
            <a:ext cx="8596800" cy="7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3B330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rgbClr val="83B330"/>
                </a:solidFill>
                <a:latin typeface="Calibri"/>
                <a:ea typeface="Calibri"/>
                <a:cs typeface="Calibri"/>
                <a:sym typeface="Calibri"/>
              </a:rPr>
              <a:t>What to expect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0"/>
          <p:cNvSpPr txBox="1">
            <a:spLocks noGrp="1"/>
          </p:cNvSpPr>
          <p:nvPr>
            <p:ph type="body" idx="1"/>
          </p:nvPr>
        </p:nvSpPr>
        <p:spPr>
          <a:xfrm>
            <a:off x="941300" y="1267875"/>
            <a:ext cx="8332800" cy="54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4038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Candidness and blunt terminology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467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the guy who says ‘penis’ or ‘vulva’, etc., without batting an eye.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4038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emphasis on Autonomy and Individual Rights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467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Consent is at the heart of so much of what I do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4038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possibly startling statistics and information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467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based in hard science, quantitative behavioral data and externally-reliable studies.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4038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ideas and advice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467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no point am I providing direct consultation about a specific client, consumer, or other person you are serving.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0" name="Google Shape;160;p20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3B330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rgbClr val="83B330"/>
                </a:solidFill>
                <a:latin typeface="Calibri"/>
                <a:ea typeface="Calibri"/>
                <a:cs typeface="Calibri"/>
                <a:sym typeface="Calibri"/>
              </a:rPr>
              <a:t>Content Layout, Part 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1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Team Delegation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Interacting with Regional Office, other Agencies and Payers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Navigating Resources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Intervention Warranted?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p21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1"/>
          <p:cNvSpPr txBox="1">
            <a:spLocks noGrp="1"/>
          </p:cNvSpPr>
          <p:nvPr>
            <p:ph type="body" idx="2"/>
          </p:nvPr>
        </p:nvSpPr>
        <p:spPr>
          <a:xfrm>
            <a:off x="5089975" y="2025475"/>
            <a:ext cx="4184100" cy="4015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Abuses Committed in the Name of ABA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ABA Can and Should Be -- What it is becoming!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ABA Techniques for Parents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3B330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rgbClr val="83B330"/>
                </a:solidFill>
                <a:latin typeface="Calibri"/>
                <a:ea typeface="Calibri"/>
                <a:cs typeface="Calibri"/>
                <a:sym typeface="Calibri"/>
              </a:rPr>
              <a:t>Content Layout, Part 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2"/>
          <p:cNvSpPr txBox="1">
            <a:spLocks noGrp="1"/>
          </p:cNvSpPr>
          <p:nvPr>
            <p:ph type="body" idx="1"/>
          </p:nvPr>
        </p:nvSpPr>
        <p:spPr>
          <a:xfrm>
            <a:off x="677316" y="2160600"/>
            <a:ext cx="84090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Ethics Regarding Sexual Health and Expression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Rights - Legal and Funder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Advocating for Clients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Teaching Self-Advocacy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5" name="Google Shape;175;p2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3B330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rgbClr val="83B330"/>
                </a:solidFill>
                <a:latin typeface="Calibri"/>
                <a:ea typeface="Calibri"/>
                <a:cs typeface="Calibri"/>
                <a:sym typeface="Calibri"/>
              </a:rPr>
              <a:t>Treatment Team Delegation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3"/>
          <p:cNvSpPr txBox="1">
            <a:spLocks noGrp="1"/>
          </p:cNvSpPr>
          <p:nvPr>
            <p:ph type="body" idx="1"/>
          </p:nvPr>
        </p:nvSpPr>
        <p:spPr>
          <a:xfrm>
            <a:off x="677325" y="1671275"/>
            <a:ext cx="8409000" cy="43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is responsible for getting heads at the same table?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Meetings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Guardian (if no CM)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Coordinator/Case Manager (CM)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CM also makes sure unit requests are obtained and gets them through UR, ensuring units in CIMOR</a:t>
            </a:r>
            <a:endParaRPr sz="24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Assessment Interviews and Family or Staff Trainings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Therapist/BCBA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Guardian -- </a:t>
            </a:r>
            <a:r>
              <a:rPr lang="en-US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makes sure client won’t be home; coordinates family attendance</a:t>
            </a:r>
            <a:endParaRPr sz="24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Managers -- </a:t>
            </a:r>
            <a:r>
              <a:rPr lang="en-US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pertinent staff must be at the meetings and client must be away</a:t>
            </a:r>
            <a:endParaRPr sz="24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2" name="Google Shape;182;p2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Interactions: Regional Office, Other Agencies, Payers</a:t>
            </a:r>
            <a:endParaRPr/>
          </a:p>
        </p:txBody>
      </p:sp>
      <p:sp>
        <p:nvSpPr>
          <p:cNvPr id="188" name="Google Shape;188;p24"/>
          <p:cNvSpPr txBox="1">
            <a:spLocks noGrp="1"/>
          </p:cNvSpPr>
          <p:nvPr>
            <p:ph type="body" idx="1"/>
          </p:nvPr>
        </p:nvSpPr>
        <p:spPr>
          <a:xfrm>
            <a:off x="677325" y="1794951"/>
            <a:ext cx="4184100" cy="4246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Regional Office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 CMs are great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ineffective, follow the chain of command: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 Guardian on an email → CC Guardian and Area Coordinator → CC Guardian, Area Coordinator, Regional Head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4"/>
          <p:cNvSpPr txBox="1">
            <a:spLocks noGrp="1"/>
          </p:cNvSpPr>
          <p:nvPr>
            <p:ph type="body" idx="2"/>
          </p:nvPr>
        </p:nvSpPr>
        <p:spPr>
          <a:xfrm>
            <a:off x="5089975" y="1794901"/>
            <a:ext cx="4184100" cy="4246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Other Agencies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 collaborative; offer exchanges of information; don’t steal clients; can’t double bill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Payers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Any excuse to deny or recoup will be used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Never assume blanket policies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0" name="Google Shape;190;p2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5"/>
          <p:cNvSpPr txBox="1">
            <a:spLocks noGrp="1"/>
          </p:cNvSpPr>
          <p:nvPr>
            <p:ph type="title"/>
          </p:nvPr>
        </p:nvSpPr>
        <p:spPr>
          <a:xfrm>
            <a:off x="677325" y="609600"/>
            <a:ext cx="8596800" cy="96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Navigating Resources for Sexuality and ID or ASD</a:t>
            </a:r>
            <a:endParaRPr/>
          </a:p>
        </p:txBody>
      </p:sp>
      <p:sp>
        <p:nvSpPr>
          <p:cNvPr id="196" name="Google Shape;196;p25"/>
          <p:cNvSpPr txBox="1">
            <a:spLocks noGrp="1"/>
          </p:cNvSpPr>
          <p:nvPr>
            <p:ph type="body" idx="2"/>
          </p:nvPr>
        </p:nvSpPr>
        <p:spPr>
          <a:xfrm>
            <a:off x="5089975" y="1794901"/>
            <a:ext cx="4184100" cy="4246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SSD Library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Sex Ed Curriculums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Storybooks about Puberty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Storybooks about Public VS Private Behavior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Client Events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Safe Circle Coalition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(safecirclec@gmail.com)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Trainings and CEs/CEUs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offer them!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AASECT.org has listings of webinars and events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Supervision of Case by SME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►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offer this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Google Shape;197;p25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5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325" y="1874150"/>
            <a:ext cx="4087994" cy="40879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>
            <a:spLocks noGrp="1"/>
          </p:cNvSpPr>
          <p:nvPr>
            <p:ph type="title"/>
          </p:nvPr>
        </p:nvSpPr>
        <p:spPr>
          <a:xfrm>
            <a:off x="677325" y="609600"/>
            <a:ext cx="8596800" cy="96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Navigating Resources for Sexuality and ID or ASD - Online Materials</a:t>
            </a:r>
            <a:endParaRPr/>
          </a:p>
        </p:txBody>
      </p:sp>
      <p:sp>
        <p:nvSpPr>
          <p:cNvPr id="204" name="Google Shape;204;p26"/>
          <p:cNvSpPr txBox="1">
            <a:spLocks noGrp="1"/>
          </p:cNvSpPr>
          <p:nvPr>
            <p:ph type="body" idx="2"/>
          </p:nvPr>
        </p:nvSpPr>
        <p:spPr>
          <a:xfrm>
            <a:off x="959800" y="1833326"/>
            <a:ext cx="4184100" cy="4246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Asperger/Autism Network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Articles, blogs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Sexetc.com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Articles, blogs, videos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teens, for teens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Moderated by Certified Sexuality Educators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LGBTQIA+ additional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PFLAG.org (parents)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Google: It Gets Better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Google: Trevor Project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►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lgbtcampus.org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" name="Google Shape;205;p26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10" y="5968093"/>
            <a:ext cx="770149" cy="77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3625" y="2456077"/>
            <a:ext cx="3679225" cy="3341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8879342C36374183EC2C319EF3FE6B" ma:contentTypeVersion="13" ma:contentTypeDescription="Create a new document." ma:contentTypeScope="" ma:versionID="3ed53101905d4872edfabb7ae88fc385">
  <xsd:schema xmlns:xsd="http://www.w3.org/2001/XMLSchema" xmlns:xs="http://www.w3.org/2001/XMLSchema" xmlns:p="http://schemas.microsoft.com/office/2006/metadata/properties" xmlns:ns3="d2db617c-ada0-4646-96e8-4c022e1aac8a" xmlns:ns4="85d76336-0258-4384-8037-6d4cef2093be" targetNamespace="http://schemas.microsoft.com/office/2006/metadata/properties" ma:root="true" ma:fieldsID="09cf4918f7ecdd52662b8aabd11e1b38" ns3:_="" ns4:_="">
    <xsd:import namespace="d2db617c-ada0-4646-96e8-4c022e1aac8a"/>
    <xsd:import namespace="85d76336-0258-4384-8037-6d4cef2093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db617c-ada0-4646-96e8-4c022e1aac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d76336-0258-4384-8037-6d4cef2093b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3F61C5-953B-4424-8880-E7D2EBEC44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9984AF-97EF-4C25-B32F-9EF58A9556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db617c-ada0-4646-96e8-4c022e1aac8a"/>
    <ds:schemaRef ds:uri="85d76336-0258-4384-8037-6d4cef2093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7B8696-4185-4BD6-BA90-6971689DB0A7}">
  <ds:schemaRefs>
    <ds:schemaRef ds:uri="http://schemas.openxmlformats.org/package/2006/metadata/core-properties"/>
    <ds:schemaRef ds:uri="http://purl.org/dc/dcmitype/"/>
    <ds:schemaRef ds:uri="85d76336-0258-4384-8037-6d4cef2093b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d2db617c-ada0-4646-96e8-4c022e1aac8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2420</Words>
  <Application>Microsoft Macintosh PowerPoint</Application>
  <PresentationFormat>Widescreen</PresentationFormat>
  <Paragraphs>262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Noto Sans Symbols</vt:lpstr>
      <vt:lpstr>Times New Roman</vt:lpstr>
      <vt:lpstr>Trebuchet MS</vt:lpstr>
      <vt:lpstr>Facet</vt:lpstr>
      <vt:lpstr>Best Practices Re: Sexuality When Working with ID/DD Youth</vt:lpstr>
      <vt:lpstr>Who I am</vt:lpstr>
      <vt:lpstr>What to expect</vt:lpstr>
      <vt:lpstr>Content Layout, Part 1</vt:lpstr>
      <vt:lpstr>Content Layout, Part 2</vt:lpstr>
      <vt:lpstr>Treatment Team Delegation</vt:lpstr>
      <vt:lpstr>Interactions: Regional Office, Other Agencies, Payers</vt:lpstr>
      <vt:lpstr>Navigating Resources for Sexuality and ID or ASD</vt:lpstr>
      <vt:lpstr>Navigating Resources for Sexuality and ID or ASD - Online Materials</vt:lpstr>
      <vt:lpstr>Abuses Committed in the Name of ABA</vt:lpstr>
      <vt:lpstr>Abuses Committed in the Name of ABA</vt:lpstr>
      <vt:lpstr>Abuses Committed in the Name of ABA</vt:lpstr>
      <vt:lpstr>Abuses Committed in the Name of ABA</vt:lpstr>
      <vt:lpstr>What ABA Can and Should Be</vt:lpstr>
      <vt:lpstr>What ABA Can and Should Be</vt:lpstr>
      <vt:lpstr>What ABA Is Becoming</vt:lpstr>
      <vt:lpstr>What ABA Is Becoming</vt:lpstr>
      <vt:lpstr>What ABA Already Is and Continues to Be</vt:lpstr>
      <vt:lpstr>Who determines what is acceptable bx?</vt:lpstr>
      <vt:lpstr>Who determines what is acceptable bx?</vt:lpstr>
      <vt:lpstr>Basic Behavioral Techniques for Parents</vt:lpstr>
      <vt:lpstr>Basic Behavioral Techniques for Parents</vt:lpstr>
      <vt:lpstr>Basic Behavioral Techniques for Parents</vt:lpstr>
      <vt:lpstr>Basic Behavioral Techniques for Parents</vt:lpstr>
      <vt:lpstr>Basic Behavioral Techniques for Parents</vt:lpstr>
      <vt:lpstr>Basic Behavioral Techniques for Parents</vt:lpstr>
      <vt:lpstr>Building Advocacy Language</vt:lpstr>
      <vt:lpstr>In Summation...We, as a community, have got this.  Let’s just be smart about it.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Re: Sexuality When Working with ID/DD Youth</dc:title>
  <dc:creator>Jon Murphy</dc:creator>
  <cp:lastModifiedBy>maryquandt@gmail.com</cp:lastModifiedBy>
  <cp:revision>2</cp:revision>
  <dcterms:modified xsi:type="dcterms:W3CDTF">2020-04-28T17:30:59Z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0x010100898879342C36374183EC2C319EF3FE6B</vt:lpwstr>
  </property>
</Properties>
</file>